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4"/>
  </p:sldMasterIdLst>
  <p:notesMasterIdLst>
    <p:notesMasterId r:id="rId28"/>
  </p:notesMasterIdLst>
  <p:sldIdLst>
    <p:sldId id="296" r:id="rId5"/>
    <p:sldId id="315" r:id="rId6"/>
    <p:sldId id="316" r:id="rId7"/>
    <p:sldId id="318" r:id="rId8"/>
    <p:sldId id="343" r:id="rId9"/>
    <p:sldId id="332" r:id="rId10"/>
    <p:sldId id="344" r:id="rId11"/>
    <p:sldId id="338" r:id="rId12"/>
    <p:sldId id="317" r:id="rId13"/>
    <p:sldId id="337" r:id="rId14"/>
    <p:sldId id="322" r:id="rId15"/>
    <p:sldId id="327" r:id="rId16"/>
    <p:sldId id="339" r:id="rId17"/>
    <p:sldId id="341" r:id="rId18"/>
    <p:sldId id="329" r:id="rId19"/>
    <p:sldId id="325" r:id="rId20"/>
    <p:sldId id="326" r:id="rId21"/>
    <p:sldId id="323" r:id="rId22"/>
    <p:sldId id="268" r:id="rId23"/>
    <p:sldId id="321" r:id="rId24"/>
    <p:sldId id="320" r:id="rId25"/>
    <p:sldId id="330" r:id="rId26"/>
    <p:sldId id="305"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144" userDrawn="1">
          <p15:clr>
            <a:srgbClr val="A4A3A4"/>
          </p15:clr>
        </p15:guide>
        <p15:guide id="2" orient="horz" pos="2184"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AE2A947-EB77-F03E-FB74-0A921900742B}" name="Harris, Kelly - FPAC-NRCS, TX" initials="HKFNT" userId="S::Kelly.Harris@usda.gov::99d720b3-bfdc-4069-a98f-52e846e6ea9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E3FFF"/>
    <a:srgbClr val="3E28CB"/>
    <a:srgbClr val="9C36FE"/>
    <a:srgbClr val="924242"/>
    <a:srgbClr val="8E3E3E"/>
    <a:srgbClr val="954243"/>
    <a:srgbClr val="575F44"/>
    <a:srgbClr val="544043"/>
    <a:srgbClr val="565E43"/>
    <a:srgbClr val="77438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D93E903-2F0F-425C-94C1-9381A4AE424D}" v="2" dt="2026-01-12T20:30:42.722"/>
  </p1510:revLst>
</p1510:revInfo>
</file>

<file path=ppt/tableStyles.xml><?xml version="1.0" encoding="utf-8"?>
<a:tblStyleLst xmlns:a="http://schemas.openxmlformats.org/drawingml/2006/main" def="{21E4AEA4-8DFA-4A89-87EB-49C32662AFE0}">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4455" autoAdjust="0"/>
  </p:normalViewPr>
  <p:slideViewPr>
    <p:cSldViewPr snapToGrid="0">
      <p:cViewPr varScale="1">
        <p:scale>
          <a:sx n="82" d="100"/>
          <a:sy n="82" d="100"/>
        </p:scale>
        <p:origin x="1542" y="90"/>
      </p:cViewPr>
      <p:guideLst>
        <p:guide pos="144"/>
        <p:guide orient="horz" pos="2184"/>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 Id="rId35" Type="http://schemas.microsoft.com/office/2018/10/relationships/authors" Target="author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och, Carl - FPAC-NRCS, WV" userId="S::carl.koch@usda.gov::8f9ea627-f344-4264-ba95-70db19643af5" providerId="AD" clId="Web-{BD93E903-2F0F-425C-94C1-9381A4AE424D}"/>
    <pc:docChg chg="modSld">
      <pc:chgData name="Koch, Carl - FPAC-NRCS, WV" userId="S::carl.koch@usda.gov::8f9ea627-f344-4264-ba95-70db19643af5" providerId="AD" clId="Web-{BD93E903-2F0F-425C-94C1-9381A4AE424D}" dt="2026-01-12T20:30:42.722" v="1" actId="20577"/>
      <pc:docMkLst>
        <pc:docMk/>
      </pc:docMkLst>
      <pc:sldChg chg="modSp">
        <pc:chgData name="Koch, Carl - FPAC-NRCS, WV" userId="S::carl.koch@usda.gov::8f9ea627-f344-4264-ba95-70db19643af5" providerId="AD" clId="Web-{BD93E903-2F0F-425C-94C1-9381A4AE424D}" dt="2026-01-12T20:30:42.722" v="1" actId="20577"/>
        <pc:sldMkLst>
          <pc:docMk/>
          <pc:sldMk cId="1482684629" sldId="296"/>
        </pc:sldMkLst>
        <pc:spChg chg="mod">
          <ac:chgData name="Koch, Carl - FPAC-NRCS, WV" userId="S::carl.koch@usda.gov::8f9ea627-f344-4264-ba95-70db19643af5" providerId="AD" clId="Web-{BD93E903-2F0F-425C-94C1-9381A4AE424D}" dt="2026-01-12T20:30:42.722" v="1" actId="20577"/>
          <ac:spMkLst>
            <pc:docMk/>
            <pc:sldMk cId="1482684629" sldId="296"/>
            <ac:spMk id="4" creationId="{64236E12-0E9B-18DF-66EC-5FB77EC49C6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F60EC-E68F-4179-B210-C7A0BEC118CB}" type="datetimeFigureOut">
              <a:rPr lang="en-US" smtClean="0"/>
              <a:t>1/12/2026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6BD091-4092-4F28-8EE7-CA2A94FFB267}" type="slidenum">
              <a:rPr lang="en-US" smtClean="0"/>
              <a:t>‹#›</a:t>
            </a:fld>
            <a:endParaRPr lang="en-US"/>
          </a:p>
        </p:txBody>
      </p:sp>
    </p:spTree>
    <p:extLst>
      <p:ext uri="{BB962C8B-B14F-4D97-AF65-F5344CB8AC3E}">
        <p14:creationId xmlns:p14="http://schemas.microsoft.com/office/powerpoint/2010/main" val="32789875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26BD091-4092-4F28-8EE7-CA2A94FFB267}" type="slidenum">
              <a:rPr lang="en-US" smtClean="0"/>
              <a:t>1</a:t>
            </a:fld>
            <a:endParaRPr lang="en-US"/>
          </a:p>
        </p:txBody>
      </p:sp>
    </p:spTree>
    <p:extLst>
      <p:ext uri="{BB962C8B-B14F-4D97-AF65-F5344CB8AC3E}">
        <p14:creationId xmlns:p14="http://schemas.microsoft.com/office/powerpoint/2010/main" val="17076560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u="sng"/>
              <a:t>Develop Your Baseline (slide 3)</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u="sng"/>
          </a:p>
          <a:p>
            <a:pPr marL="0" marR="0" lvl="0" indent="0" algn="l" defTabSz="914400" rtl="0" eaLnBrk="1" fontAlgn="auto" latinLnBrk="0" hangingPunct="1">
              <a:lnSpc>
                <a:spcPct val="100000"/>
              </a:lnSpc>
              <a:spcBef>
                <a:spcPts val="0"/>
              </a:spcBef>
              <a:spcAft>
                <a:spcPts val="0"/>
              </a:spcAft>
              <a:buClrTx/>
              <a:buSzTx/>
              <a:buFontTx/>
              <a:buNone/>
              <a:tabLst/>
              <a:defRPr/>
            </a:pPr>
            <a:r>
              <a:rPr lang="en-US" b="1"/>
              <a:t>Available Water Capacity to Soil Health Principle (Decrease Soil Disturbance, Maximize Plant Roots), and the FIFSHA (Soil Organic Matter Depletion, Soil Aggregate – Resource Concern)</a:t>
            </a:r>
          </a:p>
          <a:p>
            <a:endParaRPr lang="en-US"/>
          </a:p>
          <a:p>
            <a:r>
              <a:rPr lang="en-US"/>
              <a:t>Soil Water Surface available water is moderately low, likely due to deep sandy based soils, and low water holding capacity in upper soil horizons. As depth in soil horizons increase, water holding capacity increases significantly, this has implications for a multitude of soil health principles, and we want to make sure that again, what are the strengths and vulnerabilities of these soils to management, or if “improvements” through management can or should be made.</a:t>
            </a:r>
          </a:p>
        </p:txBody>
      </p:sp>
      <p:sp>
        <p:nvSpPr>
          <p:cNvPr id="4" name="Slide Number Placeholder 3"/>
          <p:cNvSpPr>
            <a:spLocks noGrp="1"/>
          </p:cNvSpPr>
          <p:nvPr>
            <p:ph type="sldNum" sz="quarter" idx="5"/>
          </p:nvPr>
        </p:nvSpPr>
        <p:spPr/>
        <p:txBody>
          <a:bodyPr/>
          <a:lstStyle/>
          <a:p>
            <a:fld id="{826BD091-4092-4F28-8EE7-CA2A94FFB267}" type="slidenum">
              <a:rPr lang="en-US" smtClean="0"/>
              <a:t>10</a:t>
            </a:fld>
            <a:endParaRPr lang="en-US"/>
          </a:p>
        </p:txBody>
      </p:sp>
    </p:spTree>
    <p:extLst>
      <p:ext uri="{BB962C8B-B14F-4D97-AF65-F5344CB8AC3E}">
        <p14:creationId xmlns:p14="http://schemas.microsoft.com/office/powerpoint/2010/main" val="29957959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u="sng"/>
              <a:t>Develop Your Baseline (slide 4)</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a:p>
          <a:p>
            <a:pPr marL="0" marR="0" lvl="0" indent="0" algn="l" defTabSz="914400" rtl="0" eaLnBrk="1" fontAlgn="auto" latinLnBrk="0" hangingPunct="1">
              <a:lnSpc>
                <a:spcPct val="100000"/>
              </a:lnSpc>
              <a:spcBef>
                <a:spcPts val="0"/>
              </a:spcBef>
              <a:spcAft>
                <a:spcPts val="0"/>
              </a:spcAft>
              <a:buClrTx/>
              <a:buSzTx/>
              <a:buFontTx/>
              <a:buNone/>
              <a:tabLst/>
              <a:defRPr/>
            </a:pPr>
            <a:r>
              <a:rPr lang="en-US" b="1"/>
              <a:t>Water Storage to Soil Health Principle (Decrease Soil Disturbance, Maximize Soil Cover, Maximize Plant Roots), and the FIFSHA (Compaction, Soil Organic Matter, Soil Aggregate – Resource Concern)</a:t>
            </a:r>
          </a:p>
          <a:p>
            <a:endParaRPr lang="en-US"/>
          </a:p>
          <a:p>
            <a:r>
              <a:rPr lang="en-US"/>
              <a:t>Water storage is another consideration that lends itself to soil health principle of maximizing biodiversity, are plant community assemblages and their respective above and below ground resource allocation adapted to physical soil characteristics? Does large scale diversity based on the these, soil map units promote one size fits all approach to management? The answer is clearly “no”</a:t>
            </a:r>
          </a:p>
          <a:p>
            <a:endParaRPr lang="en-US"/>
          </a:p>
        </p:txBody>
      </p:sp>
      <p:sp>
        <p:nvSpPr>
          <p:cNvPr id="4" name="Slide Number Placeholder 3"/>
          <p:cNvSpPr>
            <a:spLocks noGrp="1"/>
          </p:cNvSpPr>
          <p:nvPr>
            <p:ph type="sldNum" sz="quarter" idx="5"/>
          </p:nvPr>
        </p:nvSpPr>
        <p:spPr/>
        <p:txBody>
          <a:bodyPr/>
          <a:lstStyle/>
          <a:p>
            <a:fld id="{826BD091-4092-4F28-8EE7-CA2A94FFB267}" type="slidenum">
              <a:rPr lang="en-US" smtClean="0"/>
              <a:t>11</a:t>
            </a:fld>
            <a:endParaRPr lang="en-US"/>
          </a:p>
        </p:txBody>
      </p:sp>
    </p:spTree>
    <p:extLst>
      <p:ext uri="{BB962C8B-B14F-4D97-AF65-F5344CB8AC3E}">
        <p14:creationId xmlns:p14="http://schemas.microsoft.com/office/powerpoint/2010/main" val="25858107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u="sng"/>
              <a:t>Develop Your Baseline (slide 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a:p>
          <a:p>
            <a:pPr marL="0" marR="0" lvl="0" indent="0" algn="l" defTabSz="914400" rtl="0" eaLnBrk="1" fontAlgn="auto" latinLnBrk="0" hangingPunct="1">
              <a:lnSpc>
                <a:spcPct val="100000"/>
              </a:lnSpc>
              <a:spcBef>
                <a:spcPts val="0"/>
              </a:spcBef>
              <a:spcAft>
                <a:spcPts val="0"/>
              </a:spcAft>
              <a:buClrTx/>
              <a:buSzTx/>
              <a:buFontTx/>
              <a:buNone/>
              <a:tabLst/>
              <a:defRPr/>
            </a:pPr>
            <a:r>
              <a:rPr lang="en-US" b="1"/>
              <a:t>Bulk Density to Soil Health Principle (Decrease Soil Disturbance, Maximize Soil Cover, Maximize Plant Roots), and the FIFSHA (Compaction, Soil Organic Matter, Soil Aggregate – Resource Concern)</a:t>
            </a:r>
          </a:p>
          <a:p>
            <a:endParaRPr lang="en-US"/>
          </a:p>
          <a:p>
            <a:r>
              <a:rPr lang="en-US"/>
              <a:t>We know that given the sandy based soil textures that existing soil bulk densities are low, this may indicate that the risk of soil compaction is low, but it also can mean that what may be already a low bulk density can turn into a significant concern if management is not implemented appropriately. Ask the right questions! Seek to understand how the local practices address principles of soil health as a function of soil disturbance, or in the assessment as a function of compaction. </a:t>
            </a:r>
          </a:p>
        </p:txBody>
      </p:sp>
      <p:sp>
        <p:nvSpPr>
          <p:cNvPr id="4" name="Slide Number Placeholder 3"/>
          <p:cNvSpPr>
            <a:spLocks noGrp="1"/>
          </p:cNvSpPr>
          <p:nvPr>
            <p:ph type="sldNum" sz="quarter" idx="5"/>
          </p:nvPr>
        </p:nvSpPr>
        <p:spPr/>
        <p:txBody>
          <a:bodyPr/>
          <a:lstStyle/>
          <a:p>
            <a:fld id="{826BD091-4092-4F28-8EE7-CA2A94FFB267}" type="slidenum">
              <a:rPr lang="en-US" smtClean="0"/>
              <a:t>12</a:t>
            </a:fld>
            <a:endParaRPr lang="en-US"/>
          </a:p>
        </p:txBody>
      </p:sp>
    </p:spTree>
    <p:extLst>
      <p:ext uri="{BB962C8B-B14F-4D97-AF65-F5344CB8AC3E}">
        <p14:creationId xmlns:p14="http://schemas.microsoft.com/office/powerpoint/2010/main" val="31228472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u="sng"/>
              <a:t>Develop Your Baseline (slide 6)</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a:p>
          <a:p>
            <a:pPr marL="0" marR="0" lvl="0" indent="0" algn="l" defTabSz="914400" rtl="0" eaLnBrk="1" fontAlgn="auto" latinLnBrk="0" hangingPunct="1">
              <a:lnSpc>
                <a:spcPct val="100000"/>
              </a:lnSpc>
              <a:spcBef>
                <a:spcPts val="0"/>
              </a:spcBef>
              <a:spcAft>
                <a:spcPts val="0"/>
              </a:spcAft>
              <a:buClrTx/>
              <a:buSzTx/>
              <a:buFontTx/>
              <a:buNone/>
              <a:tabLst/>
              <a:defRPr/>
            </a:pPr>
            <a:r>
              <a:rPr lang="en-US" b="1"/>
              <a:t>Soil Interpretations for Organic Matter Depletion, and Susceptibility to Compaction.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a:p>
          <a:p>
            <a:r>
              <a:rPr lang="en-US"/>
              <a:t>The SSURGO interpretations are very helpful here, because it takes the previous slides of the physical soil characteristics, given the climate and biophysical site and interprets the impacts and susceptibility to different types of management. This is important, because again, it points the user to be aware that some principles and resource concerns may not be as much of a concern as others. Focus on what needs to be addressed rather than “checking the box” on all the items.</a:t>
            </a:r>
          </a:p>
        </p:txBody>
      </p:sp>
      <p:sp>
        <p:nvSpPr>
          <p:cNvPr id="4" name="Slide Number Placeholder 3"/>
          <p:cNvSpPr>
            <a:spLocks noGrp="1"/>
          </p:cNvSpPr>
          <p:nvPr>
            <p:ph type="sldNum" sz="quarter" idx="5"/>
          </p:nvPr>
        </p:nvSpPr>
        <p:spPr/>
        <p:txBody>
          <a:bodyPr/>
          <a:lstStyle/>
          <a:p>
            <a:fld id="{826BD091-4092-4F28-8EE7-CA2A94FFB267}" type="slidenum">
              <a:rPr lang="en-US" smtClean="0"/>
              <a:t>13</a:t>
            </a:fld>
            <a:endParaRPr lang="en-US"/>
          </a:p>
        </p:txBody>
      </p:sp>
    </p:spTree>
    <p:extLst>
      <p:ext uri="{BB962C8B-B14F-4D97-AF65-F5344CB8AC3E}">
        <p14:creationId xmlns:p14="http://schemas.microsoft.com/office/powerpoint/2010/main" val="9214786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u="sng"/>
              <a:t>Minimizing Disturbance – Reducing Compaction (slide 1)</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a:p>
          <a:p>
            <a:pPr marL="0" marR="0" lvl="0" indent="0" algn="l" defTabSz="914400" rtl="0" eaLnBrk="1" fontAlgn="auto" latinLnBrk="0" hangingPunct="1">
              <a:lnSpc>
                <a:spcPct val="100000"/>
              </a:lnSpc>
              <a:spcBef>
                <a:spcPts val="0"/>
              </a:spcBef>
              <a:spcAft>
                <a:spcPts val="0"/>
              </a:spcAft>
              <a:buClrTx/>
              <a:buSzTx/>
              <a:buFontTx/>
              <a:buNone/>
              <a:tabLst/>
              <a:defRPr/>
            </a:pPr>
            <a:r>
              <a:rPr lang="en-US" b="1"/>
              <a:t>Minimizing disturbance is a critical piece to the overall soil health strategy. Compaction through the increase of soil bulk density is consistent and persists throughout the soil profile as vehicle traffic increases. Notice that single passes don’t look too much different at the surface horizon (why is that maybe?) but even 9+cm down there can be real and important differences. So it may not always be obvious by looking at the surface horizons! How does this also affect Aggregate Stability? Soil Habitat?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Citation: </a:t>
            </a:r>
            <a:r>
              <a:rPr lang="en-US" sz="1200"/>
              <a:t>Gibson, Kara S., Deborah A. </a:t>
            </a:r>
            <a:r>
              <a:rPr lang="en-US" sz="1200" err="1"/>
              <a:t>Neher</a:t>
            </a:r>
            <a:r>
              <a:rPr lang="en-US" sz="1200"/>
              <a:t>, Nancy C. Johnson, Robert R. Parmenter, and Anita J. </a:t>
            </a:r>
            <a:r>
              <a:rPr lang="en-US" sz="1200" err="1"/>
              <a:t>Antoninka</a:t>
            </a:r>
            <a:r>
              <a:rPr lang="en-US" sz="1200"/>
              <a:t>. 2023. "Heavy Logging Machinery Impacts Soil Physical Properties More than Nematode Communities" Forests 14, no. 6: 1205. </a:t>
            </a:r>
          </a:p>
          <a:p>
            <a:endParaRPr lang="en-US"/>
          </a:p>
        </p:txBody>
      </p:sp>
      <p:sp>
        <p:nvSpPr>
          <p:cNvPr id="4" name="Slide Number Placeholder 3"/>
          <p:cNvSpPr>
            <a:spLocks noGrp="1"/>
          </p:cNvSpPr>
          <p:nvPr>
            <p:ph type="sldNum" sz="quarter" idx="5"/>
          </p:nvPr>
        </p:nvSpPr>
        <p:spPr/>
        <p:txBody>
          <a:bodyPr/>
          <a:lstStyle/>
          <a:p>
            <a:fld id="{826BD091-4092-4F28-8EE7-CA2A94FFB267}" type="slidenum">
              <a:rPr lang="en-US" smtClean="0"/>
              <a:t>14</a:t>
            </a:fld>
            <a:endParaRPr lang="en-US"/>
          </a:p>
        </p:txBody>
      </p:sp>
    </p:spTree>
    <p:extLst>
      <p:ext uri="{BB962C8B-B14F-4D97-AF65-F5344CB8AC3E}">
        <p14:creationId xmlns:p14="http://schemas.microsoft.com/office/powerpoint/2010/main" val="8296181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u="sng"/>
              <a:t>Minimizing Disturbance – Reducing Compaction (slide 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a:p>
          <a:p>
            <a:pPr>
              <a:defRPr/>
            </a:pPr>
            <a:r>
              <a:rPr lang="en-US" b="1"/>
              <a:t>A practice that is used for initial planting (Tree/Shrub Site Preparation - 490), but also can be applied in post-logging (Road/Trail/Landing Closure - 654) is disking and subsoiling. How do these practices affect Aggregate Stability and Soil Habitat? Also, by disking and subsoiling, you can create “dried out soils” that can limit successful regeneration.</a:t>
            </a:r>
            <a:endParaRPr lang="en-US" b="1">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a:p>
          <a:p>
            <a:pPr marL="0" marR="0" lvl="0" indent="0" algn="l" defTabSz="914400" rtl="0" eaLnBrk="1" fontAlgn="auto" latinLnBrk="0" hangingPunct="1">
              <a:lnSpc>
                <a:spcPct val="100000"/>
              </a:lnSpc>
              <a:spcBef>
                <a:spcPts val="0"/>
              </a:spcBef>
              <a:spcAft>
                <a:spcPts val="0"/>
              </a:spcAft>
              <a:buClrTx/>
              <a:buSzTx/>
              <a:buFontTx/>
              <a:buNone/>
              <a:tabLst/>
              <a:defRPr/>
            </a:pPr>
            <a:r>
              <a:rPr lang="en-US" b="0"/>
              <a:t>In the Binkley and Fisher post 6-year site-prep and yield study of loblolly plantations in North Carolina, demonstrates the variable response of site preparation on volumes. The graph on the left shows the relative differences between site preparation, where simple disking may be all that is necessary in achieving volume results. The graph on the right shows that in the case of post planting volumes, site preparation can have no response to a negative 10 cubic meters response across about 20% of sites in the study region. About 60% of the sites had no more than 5-10 cubic meters of volume, with only about 15% of the sites showing a sizable increase of 20 cubic meters of volume.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a:p>
          <a:p>
            <a:pPr marL="0" marR="0" lvl="0" indent="0" algn="l" defTabSz="914400" rtl="0" eaLnBrk="1" fontAlgn="auto" latinLnBrk="0" hangingPunct="1">
              <a:lnSpc>
                <a:spcPct val="100000"/>
              </a:lnSpc>
              <a:spcBef>
                <a:spcPts val="0"/>
              </a:spcBef>
              <a:spcAft>
                <a:spcPts val="0"/>
              </a:spcAft>
              <a:buClrTx/>
              <a:buSzTx/>
              <a:buFontTx/>
              <a:buNone/>
              <a:tabLst/>
              <a:defRPr/>
            </a:pPr>
            <a:r>
              <a:rPr lang="en-US" b="0"/>
              <a:t>This suggests that, judicious use of site preparation is necessary in </a:t>
            </a:r>
            <a:r>
              <a:rPr lang="en-US"/>
              <a:t>working with clients and partners, planners can ask if “the juice is worth the squeeze” from an inputs (energy, labor, equipment) to increased biomass output (volume per acre). Another consideration is from a regulatory perspective, can site preparation activities affect wildlife and/or clean water rules. Something to consider. This can be a “spicy” subject, but the point is, if you know your soils, and the physical properties that govern above and below ground soil health properties, using the right practice in the right place for the right purpose is just fine!</a:t>
            </a:r>
            <a:endParaRPr lang="en-US" sz="1200"/>
          </a:p>
          <a:p>
            <a:endParaRPr lang="en-US"/>
          </a:p>
        </p:txBody>
      </p:sp>
      <p:sp>
        <p:nvSpPr>
          <p:cNvPr id="4" name="Slide Number Placeholder 3"/>
          <p:cNvSpPr>
            <a:spLocks noGrp="1"/>
          </p:cNvSpPr>
          <p:nvPr>
            <p:ph type="sldNum" sz="quarter" idx="5"/>
          </p:nvPr>
        </p:nvSpPr>
        <p:spPr/>
        <p:txBody>
          <a:bodyPr/>
          <a:lstStyle/>
          <a:p>
            <a:fld id="{826BD091-4092-4F28-8EE7-CA2A94FFB267}" type="slidenum">
              <a:rPr lang="en-US" smtClean="0"/>
              <a:t>15</a:t>
            </a:fld>
            <a:endParaRPr lang="en-US"/>
          </a:p>
        </p:txBody>
      </p:sp>
    </p:spTree>
    <p:extLst>
      <p:ext uri="{BB962C8B-B14F-4D97-AF65-F5344CB8AC3E}">
        <p14:creationId xmlns:p14="http://schemas.microsoft.com/office/powerpoint/2010/main" val="31997763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0" u="sng"/>
              <a:t>Maximizing Soil Cover (slide 1)</a:t>
            </a:r>
          </a:p>
          <a:p>
            <a:endParaRPr lang="en-US"/>
          </a:p>
          <a:p>
            <a:r>
              <a:rPr lang="en-US" b="1"/>
              <a:t>Not all soil cover is the same, the goal should not just be cover. Forest canopy, litter, and herbaceous cover work in concert, as a portfolio of long-term resilient soil cover (image on the left), which conservation practices would we put in each of these boxes?.  Where managing for full site occupancy by trees can affect the surface hydrology, not allowing understory plants to establish or grow (center graph), or in many instances where heavy litter (through mastication) can create a barrier for both tree seedlings and herbaceous cover establishment (image on the right).</a:t>
            </a:r>
          </a:p>
          <a:p>
            <a:endParaRPr lang="en-US"/>
          </a:p>
          <a:p>
            <a:r>
              <a:rPr lang="en-US"/>
              <a:t>Citation: </a:t>
            </a:r>
          </a:p>
          <a:p>
            <a:r>
              <a:rPr lang="en-US"/>
              <a:t>Left side image: </a:t>
            </a:r>
            <a:r>
              <a:rPr lang="en-US" b="0" i="0">
                <a:solidFill>
                  <a:srgbClr val="333333"/>
                </a:solidFill>
                <a:effectLst/>
                <a:highlight>
                  <a:srgbClr val="FFFFFF"/>
                </a:highlight>
                <a:latin typeface="-apple-system"/>
              </a:rPr>
              <a:t>Tong, R., Ji, B., Wang, G.G. </a:t>
            </a:r>
            <a:r>
              <a:rPr lang="en-US" b="0" i="1">
                <a:solidFill>
                  <a:srgbClr val="333333"/>
                </a:solidFill>
                <a:effectLst/>
                <a:highlight>
                  <a:srgbClr val="FFFFFF"/>
                </a:highlight>
                <a:latin typeface="-apple-system"/>
              </a:rPr>
              <a:t>et al.</a:t>
            </a:r>
            <a:r>
              <a:rPr lang="en-US" b="0" i="0">
                <a:solidFill>
                  <a:srgbClr val="333333"/>
                </a:solidFill>
                <a:effectLst/>
                <a:highlight>
                  <a:srgbClr val="FFFFFF"/>
                </a:highlight>
                <a:latin typeface="-apple-system"/>
              </a:rPr>
              <a:t> Canopy gap impacts on soil organic carbon and nutrient dynamic: a meta-analysis. </a:t>
            </a:r>
            <a:r>
              <a:rPr lang="en-US" b="0" i="1">
                <a:solidFill>
                  <a:srgbClr val="333333"/>
                </a:solidFill>
                <a:effectLst/>
                <a:highlight>
                  <a:srgbClr val="FFFFFF"/>
                </a:highlight>
                <a:latin typeface="-apple-system"/>
              </a:rPr>
              <a:t>Annals of Forest Science</a:t>
            </a:r>
            <a:r>
              <a:rPr lang="en-US" b="0" i="0">
                <a:solidFill>
                  <a:srgbClr val="333333"/>
                </a:solidFill>
                <a:effectLst/>
                <a:highlight>
                  <a:srgbClr val="FFFFFF"/>
                </a:highlight>
                <a:latin typeface="-apple-system"/>
              </a:rPr>
              <a:t> </a:t>
            </a:r>
            <a:r>
              <a:rPr lang="en-US" b="1" i="0">
                <a:solidFill>
                  <a:srgbClr val="333333"/>
                </a:solidFill>
                <a:effectLst/>
                <a:highlight>
                  <a:srgbClr val="FFFFFF"/>
                </a:highlight>
                <a:latin typeface="-apple-system"/>
              </a:rPr>
              <a:t>81</a:t>
            </a:r>
            <a:r>
              <a:rPr lang="en-US" b="0" i="0">
                <a:solidFill>
                  <a:srgbClr val="333333"/>
                </a:solidFill>
                <a:effectLst/>
                <a:highlight>
                  <a:srgbClr val="FFFFFF"/>
                </a:highlight>
                <a:latin typeface="-apple-system"/>
              </a:rPr>
              <a:t>, 12 (2024)</a:t>
            </a:r>
            <a:endParaRPr lang="en-US"/>
          </a:p>
          <a:p>
            <a:r>
              <a:rPr lang="en-US"/>
              <a:t>Right side image: Kane, Jeffrey &amp; Varner, J. &amp; Knapp, Eric. (2009). Novel </a:t>
            </a:r>
            <a:r>
              <a:rPr lang="en-US" err="1"/>
              <a:t>fuelbed</a:t>
            </a:r>
            <a:r>
              <a:rPr lang="en-US"/>
              <a:t> characteristics associated with mechanical mastication treatments in northern California and south-western Oregon, USA. International Journal of Wildland Fire. 18. 686-697.</a:t>
            </a:r>
          </a:p>
          <a:p>
            <a:r>
              <a:rPr lang="en-US"/>
              <a:t>Graph: Chambers J. English, Seth E. Younger, Jeffery B. Cannon, Steven T. Brantley, Daniel </a:t>
            </a:r>
            <a:r>
              <a:rPr lang="en-US" err="1"/>
              <a:t>Markewitz</a:t>
            </a:r>
            <a:r>
              <a:rPr lang="en-US"/>
              <a:t>, Puneet Dwivedi, Forest management for water yield: Assessing the barriers and impacts of privately-owned open pine woodlands in the Southeastern United States, Trees, Forests and People, Volume 17, 2024, 100600,</a:t>
            </a:r>
          </a:p>
        </p:txBody>
      </p:sp>
      <p:sp>
        <p:nvSpPr>
          <p:cNvPr id="4" name="Slide Number Placeholder 3"/>
          <p:cNvSpPr>
            <a:spLocks noGrp="1"/>
          </p:cNvSpPr>
          <p:nvPr>
            <p:ph type="sldNum" sz="quarter" idx="5"/>
          </p:nvPr>
        </p:nvSpPr>
        <p:spPr/>
        <p:txBody>
          <a:bodyPr/>
          <a:lstStyle/>
          <a:p>
            <a:fld id="{826BD091-4092-4F28-8EE7-CA2A94FFB267}" type="slidenum">
              <a:rPr lang="en-US" smtClean="0"/>
              <a:t>16</a:t>
            </a:fld>
            <a:endParaRPr lang="en-US"/>
          </a:p>
        </p:txBody>
      </p:sp>
    </p:spTree>
    <p:extLst>
      <p:ext uri="{BB962C8B-B14F-4D97-AF65-F5344CB8AC3E}">
        <p14:creationId xmlns:p14="http://schemas.microsoft.com/office/powerpoint/2010/main" val="5568969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u="sng"/>
              <a:t>Maximizing Biodiversity (slide 1)</a:t>
            </a:r>
          </a:p>
          <a:p>
            <a:endParaRPr lang="en-US"/>
          </a:p>
          <a:p>
            <a:r>
              <a:rPr lang="en-US" b="1"/>
              <a:t>Biodiversity, what more can you say. Get the ecology right. Use or develop your own ESDs. Understand the importance of resource allocation amongst plant functional traits and groups.</a:t>
            </a:r>
          </a:p>
          <a:p>
            <a:endParaRPr lang="en-US"/>
          </a:p>
          <a:p>
            <a:r>
              <a:rPr lang="en-US"/>
              <a:t>Citations:</a:t>
            </a:r>
          </a:p>
          <a:p>
            <a:r>
              <a:rPr lang="en-US"/>
              <a:t>Left photo: Jonas Feinstein, personal photo of West Ranch – Phase 1</a:t>
            </a:r>
          </a:p>
          <a:p>
            <a:r>
              <a:rPr lang="en-US"/>
              <a:t>Middle photo: Chambers J. English, Seth E. Younger, Jeffery B. Cannon, Steven T. Brantley, Daniel </a:t>
            </a:r>
            <a:r>
              <a:rPr lang="en-US" err="1"/>
              <a:t>Markewitz</a:t>
            </a:r>
            <a:r>
              <a:rPr lang="en-US"/>
              <a:t>, Puneet Dwivedi, Forest management for water yield: Assessing the barriers and impacts of privately-owned open pine woodlands in the Southeastern United States, Trees, Forests and People, Volume 17, 2024, 100600</a:t>
            </a:r>
          </a:p>
          <a:p>
            <a:r>
              <a:rPr lang="en-US"/>
              <a:t>Quotation on right panel: </a:t>
            </a:r>
            <a:r>
              <a:rPr lang="en-US" err="1"/>
              <a:t>Flóra</a:t>
            </a:r>
            <a:r>
              <a:rPr lang="en-US"/>
              <a:t> </a:t>
            </a:r>
            <a:r>
              <a:rPr lang="en-US" err="1"/>
              <a:t>Tinya</a:t>
            </a:r>
            <a:r>
              <a:rPr lang="en-US"/>
              <a:t>, Bence </a:t>
            </a:r>
            <a:r>
              <a:rPr lang="en-US" err="1"/>
              <a:t>Kovács</a:t>
            </a:r>
            <a:r>
              <a:rPr lang="en-US"/>
              <a:t>, </a:t>
            </a:r>
            <a:r>
              <a:rPr lang="en-US" err="1"/>
              <a:t>András</a:t>
            </a:r>
            <a:r>
              <a:rPr lang="en-US"/>
              <a:t> </a:t>
            </a:r>
            <a:r>
              <a:rPr lang="en-US" err="1"/>
              <a:t>Bidló</a:t>
            </a:r>
            <a:r>
              <a:rPr lang="en-US"/>
              <a:t>, </a:t>
            </a:r>
            <a:r>
              <a:rPr lang="en-US" err="1"/>
              <a:t>Bálint</a:t>
            </a:r>
            <a:r>
              <a:rPr lang="en-US"/>
              <a:t> Dima, </a:t>
            </a:r>
            <a:r>
              <a:rPr lang="en-US" err="1"/>
              <a:t>Ildikó</a:t>
            </a:r>
            <a:r>
              <a:rPr lang="en-US"/>
              <a:t> </a:t>
            </a:r>
            <a:r>
              <a:rPr lang="en-US" err="1"/>
              <a:t>Király</a:t>
            </a:r>
            <a:r>
              <a:rPr lang="en-US"/>
              <a:t>, Gergely </a:t>
            </a:r>
            <a:r>
              <a:rPr lang="en-US" err="1"/>
              <a:t>Kutszegi</a:t>
            </a:r>
            <a:r>
              <a:rPr lang="en-US"/>
              <a:t>, Ferenc Lakatos, </a:t>
            </a:r>
            <a:r>
              <a:rPr lang="en-US" err="1"/>
              <a:t>Zsuzsa</a:t>
            </a:r>
            <a:r>
              <a:rPr lang="en-US"/>
              <a:t> Mag, </a:t>
            </a:r>
            <a:r>
              <a:rPr lang="en-US" err="1"/>
              <a:t>Sára</a:t>
            </a:r>
            <a:r>
              <a:rPr lang="en-US"/>
              <a:t> </a:t>
            </a:r>
            <a:r>
              <a:rPr lang="en-US" err="1"/>
              <a:t>Márialigeti</a:t>
            </a:r>
            <a:r>
              <a:rPr lang="en-US"/>
              <a:t>, </a:t>
            </a:r>
            <a:r>
              <a:rPr lang="en-US" err="1"/>
              <a:t>Juri</a:t>
            </a:r>
            <a:r>
              <a:rPr lang="en-US"/>
              <a:t> </a:t>
            </a:r>
            <a:r>
              <a:rPr lang="en-US" err="1"/>
              <a:t>Nascimbene</a:t>
            </a:r>
            <a:r>
              <a:rPr lang="en-US"/>
              <a:t>, Ferenc </a:t>
            </a:r>
            <a:r>
              <a:rPr lang="en-US" err="1"/>
              <a:t>Samu</a:t>
            </a:r>
            <a:r>
              <a:rPr lang="en-US"/>
              <a:t>, </a:t>
            </a:r>
            <a:r>
              <a:rPr lang="en-US" err="1"/>
              <a:t>Irén</a:t>
            </a:r>
            <a:r>
              <a:rPr lang="en-US"/>
              <a:t> </a:t>
            </a:r>
            <a:r>
              <a:rPr lang="en-US" err="1"/>
              <a:t>Siller</a:t>
            </a:r>
            <a:r>
              <a:rPr lang="en-US"/>
              <a:t>, </a:t>
            </a:r>
            <a:r>
              <a:rPr lang="en-US" err="1"/>
              <a:t>Győző</a:t>
            </a:r>
            <a:r>
              <a:rPr lang="en-US"/>
              <a:t> </a:t>
            </a:r>
            <a:r>
              <a:rPr lang="en-US" err="1"/>
              <a:t>Szél</a:t>
            </a:r>
            <a:r>
              <a:rPr lang="en-US"/>
              <a:t>, </a:t>
            </a:r>
            <a:r>
              <a:rPr lang="en-US" err="1"/>
              <a:t>Péter</a:t>
            </a:r>
            <a:r>
              <a:rPr lang="en-US"/>
              <a:t> </a:t>
            </a:r>
            <a:r>
              <a:rPr lang="en-US" err="1"/>
              <a:t>Ódor</a:t>
            </a:r>
            <a:r>
              <a:rPr lang="en-US"/>
              <a:t>,</a:t>
            </a:r>
          </a:p>
          <a:p>
            <a:r>
              <a:rPr lang="en-US"/>
              <a:t>Environmental drivers of forest biodiversity in temperate mixed forests – A multi-taxon approach, Science of The Total Environment, Volume 795, 2021,</a:t>
            </a:r>
          </a:p>
          <a:p>
            <a:endParaRPr lang="en-US"/>
          </a:p>
          <a:p>
            <a:endParaRPr lang="en-US"/>
          </a:p>
        </p:txBody>
      </p:sp>
      <p:sp>
        <p:nvSpPr>
          <p:cNvPr id="4" name="Slide Number Placeholder 3"/>
          <p:cNvSpPr>
            <a:spLocks noGrp="1"/>
          </p:cNvSpPr>
          <p:nvPr>
            <p:ph type="sldNum" sz="quarter" idx="5"/>
          </p:nvPr>
        </p:nvSpPr>
        <p:spPr/>
        <p:txBody>
          <a:bodyPr/>
          <a:lstStyle/>
          <a:p>
            <a:fld id="{826BD091-4092-4F28-8EE7-CA2A94FFB267}" type="slidenum">
              <a:rPr lang="en-US" smtClean="0"/>
              <a:t>17</a:t>
            </a:fld>
            <a:endParaRPr lang="en-US"/>
          </a:p>
        </p:txBody>
      </p:sp>
    </p:spTree>
    <p:extLst>
      <p:ext uri="{BB962C8B-B14F-4D97-AF65-F5344CB8AC3E}">
        <p14:creationId xmlns:p14="http://schemas.microsoft.com/office/powerpoint/2010/main" val="20527624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u="sng"/>
              <a:t>Maximize Tree Roots (slide 1)</a:t>
            </a:r>
          </a:p>
          <a:p>
            <a:endParaRPr lang="en-US"/>
          </a:p>
          <a:p>
            <a:r>
              <a:rPr lang="en-US" b="1"/>
              <a:t>The special below ground niches of different functional plant groups, and their respective mycorrhizal relationships, plant and fungal exudates, biomes, and the like lead to important below grown diversity! (Image on the left) above and below ground resource allocation amongst different functional groups of plants. And not just roots of one functional group, but many.(graph on the right)</a:t>
            </a:r>
          </a:p>
          <a:p>
            <a:endParaRPr lang="en-US"/>
          </a:p>
          <a:p>
            <a:r>
              <a:rPr lang="en-US"/>
              <a:t>Citation:</a:t>
            </a:r>
          </a:p>
          <a:p>
            <a:r>
              <a:rPr lang="en-US"/>
              <a:t>Amandine </a:t>
            </a:r>
            <a:r>
              <a:rPr lang="en-US" err="1"/>
              <a:t>Germon</a:t>
            </a:r>
            <a:r>
              <a:rPr lang="en-US"/>
              <a:t>, Jean-Paul </a:t>
            </a:r>
            <a:r>
              <a:rPr lang="en-US" err="1"/>
              <a:t>Laclau</a:t>
            </a:r>
            <a:r>
              <a:rPr lang="en-US"/>
              <a:t>, Agnès Robin, Christophe Jourdan, Tamm Review: Deep fine roots in forest ecosystems: Why dig deeper?, Forest Ecology and Management, Volume 466, 2020, 118135, </a:t>
            </a:r>
          </a:p>
        </p:txBody>
      </p:sp>
      <p:sp>
        <p:nvSpPr>
          <p:cNvPr id="4" name="Slide Number Placeholder 3"/>
          <p:cNvSpPr>
            <a:spLocks noGrp="1"/>
          </p:cNvSpPr>
          <p:nvPr>
            <p:ph type="sldNum" sz="quarter" idx="5"/>
          </p:nvPr>
        </p:nvSpPr>
        <p:spPr/>
        <p:txBody>
          <a:bodyPr/>
          <a:lstStyle/>
          <a:p>
            <a:fld id="{826BD091-4092-4F28-8EE7-CA2A94FFB267}" type="slidenum">
              <a:rPr lang="en-US" smtClean="0"/>
              <a:t>18</a:t>
            </a:fld>
            <a:endParaRPr lang="en-US"/>
          </a:p>
        </p:txBody>
      </p:sp>
    </p:spTree>
    <p:extLst>
      <p:ext uri="{BB962C8B-B14F-4D97-AF65-F5344CB8AC3E}">
        <p14:creationId xmlns:p14="http://schemas.microsoft.com/office/powerpoint/2010/main" val="9510795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Okay, remember back to earlier modules where we explored Resource Concerns associated with Forest Soil Health? Well, this is where the rubber hits the road, and we want to explore a few key practices that aim at improving, maintaining, or enhancing soil health.</a:t>
            </a:r>
          </a:p>
        </p:txBody>
      </p:sp>
      <p:sp>
        <p:nvSpPr>
          <p:cNvPr id="4" name="Slide Number Placeholder 3"/>
          <p:cNvSpPr>
            <a:spLocks noGrp="1"/>
          </p:cNvSpPr>
          <p:nvPr>
            <p:ph type="sldNum" sz="quarter" idx="5"/>
          </p:nvPr>
        </p:nvSpPr>
        <p:spPr/>
        <p:txBody>
          <a:bodyPr/>
          <a:lstStyle/>
          <a:p>
            <a:fld id="{826BD091-4092-4F28-8EE7-CA2A94FFB267}" type="slidenum">
              <a:rPr lang="en-US" smtClean="0"/>
              <a:t>19</a:t>
            </a:fld>
            <a:endParaRPr lang="en-US"/>
          </a:p>
        </p:txBody>
      </p:sp>
    </p:spTree>
    <p:extLst>
      <p:ext uri="{BB962C8B-B14F-4D97-AF65-F5344CB8AC3E}">
        <p14:creationId xmlns:p14="http://schemas.microsoft.com/office/powerpoint/2010/main" val="1512289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u="sng"/>
              <a:t>Module Outline</a:t>
            </a:r>
          </a:p>
          <a:p>
            <a:endParaRPr lang="en-US"/>
          </a:p>
          <a:p>
            <a:r>
              <a:rPr lang="en-US"/>
              <a:t>This module will touch upon yesterday’s in-depth conversation about the principles to soil health and resource concerns, to several (but definitely not all) of the Conservation Practices that facilitate improving, maintaining, or enhancing factors associated with soil health. The goal is to engage the audience with their lived experiences, knowledge without context to a personal an important way to them, is just knowledge that can be easily discarded or worse, disregarded. Be kind, be provocative, be in the moment with them, and the content we want to “uncover”.</a:t>
            </a:r>
          </a:p>
        </p:txBody>
      </p:sp>
      <p:sp>
        <p:nvSpPr>
          <p:cNvPr id="4" name="Slide Number Placeholder 3"/>
          <p:cNvSpPr>
            <a:spLocks noGrp="1"/>
          </p:cNvSpPr>
          <p:nvPr>
            <p:ph type="sldNum" sz="quarter" idx="5"/>
          </p:nvPr>
        </p:nvSpPr>
        <p:spPr/>
        <p:txBody>
          <a:bodyPr/>
          <a:lstStyle/>
          <a:p>
            <a:fld id="{826BD091-4092-4F28-8EE7-CA2A94FFB267}" type="slidenum">
              <a:rPr lang="en-US" smtClean="0"/>
              <a:t>2</a:t>
            </a:fld>
            <a:endParaRPr lang="en-US"/>
          </a:p>
        </p:txBody>
      </p:sp>
    </p:spTree>
    <p:extLst>
      <p:ext uri="{BB962C8B-B14F-4D97-AF65-F5344CB8AC3E}">
        <p14:creationId xmlns:p14="http://schemas.microsoft.com/office/powerpoint/2010/main" val="26929963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Okay, remember back to earlier modules where we explored Resource Concerns associated with Forest Soil Health? Well, this is where the rubber hits the road, and we want to explore a few key practices that aim at improving, maintaining, or enhancing soil health.</a:t>
            </a:r>
          </a:p>
          <a:p>
            <a:endParaRPr lang="en-US"/>
          </a:p>
        </p:txBody>
      </p:sp>
      <p:sp>
        <p:nvSpPr>
          <p:cNvPr id="4" name="Slide Number Placeholder 3"/>
          <p:cNvSpPr>
            <a:spLocks noGrp="1"/>
          </p:cNvSpPr>
          <p:nvPr>
            <p:ph type="sldNum" sz="quarter" idx="5"/>
          </p:nvPr>
        </p:nvSpPr>
        <p:spPr/>
        <p:txBody>
          <a:bodyPr/>
          <a:lstStyle/>
          <a:p>
            <a:fld id="{826BD091-4092-4F28-8EE7-CA2A94FFB267}" type="slidenum">
              <a:rPr lang="en-US" smtClean="0"/>
              <a:t>20</a:t>
            </a:fld>
            <a:endParaRPr lang="en-US"/>
          </a:p>
        </p:txBody>
      </p:sp>
    </p:spTree>
    <p:extLst>
      <p:ext uri="{BB962C8B-B14F-4D97-AF65-F5344CB8AC3E}">
        <p14:creationId xmlns:p14="http://schemas.microsoft.com/office/powerpoint/2010/main" val="1469162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Okay, remember back to earlier modules where we explored Resource Concerns associated with Forest Soil Health? Well, this is where the rubber hits the road, and we want to explore a few key practices that aim at improving, maintaining, or enhancing soil health.</a:t>
            </a:r>
          </a:p>
          <a:p>
            <a:endParaRPr lang="en-US"/>
          </a:p>
        </p:txBody>
      </p:sp>
      <p:sp>
        <p:nvSpPr>
          <p:cNvPr id="4" name="Slide Number Placeholder 3"/>
          <p:cNvSpPr>
            <a:spLocks noGrp="1"/>
          </p:cNvSpPr>
          <p:nvPr>
            <p:ph type="sldNum" sz="quarter" idx="5"/>
          </p:nvPr>
        </p:nvSpPr>
        <p:spPr/>
        <p:txBody>
          <a:bodyPr/>
          <a:lstStyle/>
          <a:p>
            <a:fld id="{826BD091-4092-4F28-8EE7-CA2A94FFB267}" type="slidenum">
              <a:rPr lang="en-US" smtClean="0"/>
              <a:t>21</a:t>
            </a:fld>
            <a:endParaRPr lang="en-US"/>
          </a:p>
        </p:txBody>
      </p:sp>
    </p:spTree>
    <p:extLst>
      <p:ext uri="{BB962C8B-B14F-4D97-AF65-F5344CB8AC3E}">
        <p14:creationId xmlns:p14="http://schemas.microsoft.com/office/powerpoint/2010/main" val="9146877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Put it all together! Close the loop and engage the students to understand that from basic principles, to practice purposes, to practice implementation, that there is a vast and accessible body of knowledge to uncover forest soil health. You don’t need to be the expert, you be the expert of the silviculture of the forests you work in, it’s the exciting opportunity on how you integrate silviculture to soil health that makes this happen!</a:t>
            </a:r>
          </a:p>
        </p:txBody>
      </p:sp>
      <p:sp>
        <p:nvSpPr>
          <p:cNvPr id="4" name="Slide Number Placeholder 3"/>
          <p:cNvSpPr>
            <a:spLocks noGrp="1"/>
          </p:cNvSpPr>
          <p:nvPr>
            <p:ph type="sldNum" sz="quarter" idx="5"/>
          </p:nvPr>
        </p:nvSpPr>
        <p:spPr/>
        <p:txBody>
          <a:bodyPr/>
          <a:lstStyle/>
          <a:p>
            <a:fld id="{826BD091-4092-4F28-8EE7-CA2A94FFB267}" type="slidenum">
              <a:rPr lang="en-US" smtClean="0"/>
              <a:t>22</a:t>
            </a:fld>
            <a:endParaRPr lang="en-US"/>
          </a:p>
        </p:txBody>
      </p:sp>
    </p:spTree>
    <p:extLst>
      <p:ext uri="{BB962C8B-B14F-4D97-AF65-F5344CB8AC3E}">
        <p14:creationId xmlns:p14="http://schemas.microsoft.com/office/powerpoint/2010/main" val="20839773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0" u="sng"/>
              <a:t>Principles to Purposes (slide 1)</a:t>
            </a:r>
          </a:p>
          <a:p>
            <a:endParaRPr lang="en-US" b="1"/>
          </a:p>
          <a:p>
            <a:r>
              <a:rPr lang="en-US" b="1"/>
              <a:t>The basis of understanding what happens in soils starts with the soil </a:t>
            </a:r>
            <a:r>
              <a:rPr lang="en-US" b="1" err="1"/>
              <a:t>pedon</a:t>
            </a:r>
            <a:r>
              <a:rPr lang="en-US" b="1"/>
              <a:t>. Set your program, and students up with the questions, “Where is it”?, “How did it get to be this or that way”?, and “Where can it go based on sound (or unsound) management and practices”?</a:t>
            </a:r>
          </a:p>
          <a:p>
            <a:endParaRPr lang="en-US"/>
          </a:p>
          <a:p>
            <a:r>
              <a:rPr lang="en-US"/>
              <a:t>Hans Jenny (1899 – 1992) Swiss soil scientist that pioneered the quantitative study of soil development. (father of pedology)</a:t>
            </a:r>
          </a:p>
          <a:p>
            <a:r>
              <a:rPr lang="en-US"/>
              <a:t>He very elegantly developed the idea that all soils are the result of processes that have differential outcomes determined by individual top down and bottom-up processes such as climate and parent material, as well as independent in-situ variables like organisms, biogeochemical processes, all mediated by modifiers such as topography, time, and of course human interactions.</a:t>
            </a:r>
          </a:p>
        </p:txBody>
      </p:sp>
      <p:sp>
        <p:nvSpPr>
          <p:cNvPr id="4" name="Slide Number Placeholder 3"/>
          <p:cNvSpPr>
            <a:spLocks noGrp="1"/>
          </p:cNvSpPr>
          <p:nvPr>
            <p:ph type="sldNum" sz="quarter" idx="5"/>
          </p:nvPr>
        </p:nvSpPr>
        <p:spPr/>
        <p:txBody>
          <a:bodyPr/>
          <a:lstStyle/>
          <a:p>
            <a:fld id="{826BD091-4092-4F28-8EE7-CA2A94FFB267}" type="slidenum">
              <a:rPr lang="en-US" smtClean="0"/>
              <a:t>3</a:t>
            </a:fld>
            <a:endParaRPr lang="en-US"/>
          </a:p>
        </p:txBody>
      </p:sp>
    </p:spTree>
    <p:extLst>
      <p:ext uri="{BB962C8B-B14F-4D97-AF65-F5344CB8AC3E}">
        <p14:creationId xmlns:p14="http://schemas.microsoft.com/office/powerpoint/2010/main" val="25758064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u="sng"/>
              <a:t>Principles to Purposes (slide 2)</a:t>
            </a:r>
          </a:p>
          <a:p>
            <a:endParaRPr lang="en-US"/>
          </a:p>
          <a:p>
            <a:r>
              <a:rPr lang="en-US"/>
              <a:t>When Jenny further refined these ideas, it leads to a highly differentiable framework known colloquially as “the factors of soil formation”. This is an all-encompassing idea, because by understanding the constituent components of this function, one can begin to understand perhaps even anticipate how unstainable management and resource management will impact soils of any given site.</a:t>
            </a:r>
          </a:p>
        </p:txBody>
      </p:sp>
      <p:sp>
        <p:nvSpPr>
          <p:cNvPr id="4" name="Slide Number Placeholder 3"/>
          <p:cNvSpPr>
            <a:spLocks noGrp="1"/>
          </p:cNvSpPr>
          <p:nvPr>
            <p:ph type="sldNum" sz="quarter" idx="5"/>
          </p:nvPr>
        </p:nvSpPr>
        <p:spPr/>
        <p:txBody>
          <a:bodyPr/>
          <a:lstStyle/>
          <a:p>
            <a:fld id="{826BD091-4092-4F28-8EE7-CA2A94FFB267}" type="slidenum">
              <a:rPr lang="en-US" smtClean="0"/>
              <a:t>4</a:t>
            </a:fld>
            <a:endParaRPr lang="en-US"/>
          </a:p>
        </p:txBody>
      </p:sp>
    </p:spTree>
    <p:extLst>
      <p:ext uri="{BB962C8B-B14F-4D97-AF65-F5344CB8AC3E}">
        <p14:creationId xmlns:p14="http://schemas.microsoft.com/office/powerpoint/2010/main" val="20870719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u="sng"/>
              <a:t>Principles to Purposes (slide 3)</a:t>
            </a:r>
          </a:p>
          <a:p>
            <a:endParaRPr lang="en-US" b="1"/>
          </a:p>
          <a:p>
            <a:r>
              <a:rPr lang="en-US" b="1"/>
              <a:t>But don’t take just one person’s view of it, there are lots of great peer reviewed sources out there!</a:t>
            </a:r>
          </a:p>
        </p:txBody>
      </p:sp>
      <p:sp>
        <p:nvSpPr>
          <p:cNvPr id="4" name="Slide Number Placeholder 3"/>
          <p:cNvSpPr>
            <a:spLocks noGrp="1"/>
          </p:cNvSpPr>
          <p:nvPr>
            <p:ph type="sldNum" sz="quarter" idx="5"/>
          </p:nvPr>
        </p:nvSpPr>
        <p:spPr/>
        <p:txBody>
          <a:bodyPr/>
          <a:lstStyle/>
          <a:p>
            <a:fld id="{826BD091-4092-4F28-8EE7-CA2A94FFB267}" type="slidenum">
              <a:rPr lang="en-US" smtClean="0"/>
              <a:t>5</a:t>
            </a:fld>
            <a:endParaRPr lang="en-US"/>
          </a:p>
        </p:txBody>
      </p:sp>
    </p:spTree>
    <p:extLst>
      <p:ext uri="{BB962C8B-B14F-4D97-AF65-F5344CB8AC3E}">
        <p14:creationId xmlns:p14="http://schemas.microsoft.com/office/powerpoint/2010/main" val="37466895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u="sng"/>
              <a:t>Principles to Purposes (slide 4)</a:t>
            </a:r>
          </a:p>
          <a:p>
            <a:endParaRPr lang="en-US" b="1"/>
          </a:p>
          <a:p>
            <a:r>
              <a:rPr lang="en-US" b="1"/>
              <a:t>But don’t take just one person’s view of it, there are lots of great peer reviewed sources out there!</a:t>
            </a:r>
          </a:p>
        </p:txBody>
      </p:sp>
      <p:sp>
        <p:nvSpPr>
          <p:cNvPr id="4" name="Slide Number Placeholder 3"/>
          <p:cNvSpPr>
            <a:spLocks noGrp="1"/>
          </p:cNvSpPr>
          <p:nvPr>
            <p:ph type="sldNum" sz="quarter" idx="5"/>
          </p:nvPr>
        </p:nvSpPr>
        <p:spPr/>
        <p:txBody>
          <a:bodyPr/>
          <a:lstStyle/>
          <a:p>
            <a:fld id="{826BD091-4092-4F28-8EE7-CA2A94FFB267}" type="slidenum">
              <a:rPr lang="en-US" smtClean="0"/>
              <a:t>6</a:t>
            </a:fld>
            <a:endParaRPr lang="en-US"/>
          </a:p>
        </p:txBody>
      </p:sp>
    </p:spTree>
    <p:extLst>
      <p:ext uri="{BB962C8B-B14F-4D97-AF65-F5344CB8AC3E}">
        <p14:creationId xmlns:p14="http://schemas.microsoft.com/office/powerpoint/2010/main" val="25277555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u="sng"/>
              <a:t>Principles to Purposes (slide 5)</a:t>
            </a:r>
          </a:p>
          <a:p>
            <a:endParaRPr lang="en-US" b="1"/>
          </a:p>
          <a:p>
            <a:r>
              <a:rPr lang="en-US" b="1"/>
              <a:t>But don’t take just one person’s view of it, there are lots of great peer reviewed sources out there!</a:t>
            </a:r>
          </a:p>
        </p:txBody>
      </p:sp>
      <p:sp>
        <p:nvSpPr>
          <p:cNvPr id="4" name="Slide Number Placeholder 3"/>
          <p:cNvSpPr>
            <a:spLocks noGrp="1"/>
          </p:cNvSpPr>
          <p:nvPr>
            <p:ph type="sldNum" sz="quarter" idx="5"/>
          </p:nvPr>
        </p:nvSpPr>
        <p:spPr/>
        <p:txBody>
          <a:bodyPr/>
          <a:lstStyle/>
          <a:p>
            <a:fld id="{826BD091-4092-4F28-8EE7-CA2A94FFB267}" type="slidenum">
              <a:rPr lang="en-US" smtClean="0"/>
              <a:t>7</a:t>
            </a:fld>
            <a:endParaRPr lang="en-US"/>
          </a:p>
        </p:txBody>
      </p:sp>
    </p:spTree>
    <p:extLst>
      <p:ext uri="{BB962C8B-B14F-4D97-AF65-F5344CB8AC3E}">
        <p14:creationId xmlns:p14="http://schemas.microsoft.com/office/powerpoint/2010/main" val="42495892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0" u="sng"/>
              <a:t>Develop Your Baseline (slide 1)</a:t>
            </a:r>
          </a:p>
          <a:p>
            <a:endParaRPr lang="en-US"/>
          </a:p>
          <a:p>
            <a:r>
              <a:rPr lang="en-US"/>
              <a:t>What information can we utilize in say Web Soil Survey could we use to inform strengths and vulnerabilities to soil health. In this image, what do we know about mapped surface soil textures? Image is of longleaf and bottomland hardwoods at the Jones Center at </a:t>
            </a:r>
            <a:r>
              <a:rPr lang="en-US" err="1"/>
              <a:t>Ichauway</a:t>
            </a:r>
            <a:r>
              <a:rPr lang="en-US"/>
              <a:t>, in Newton, Georgia.</a:t>
            </a:r>
          </a:p>
          <a:p>
            <a:endParaRPr lang="en-US"/>
          </a:p>
          <a:p>
            <a:r>
              <a:rPr lang="en-US"/>
              <a:t>Run through the next five slides in a way that draws a basic understanding of locally developed knowledge through in this case SSURGO. The point is, make sure people know that every site is different, and it is our responsibility to know what aspects of soil health translate to the local site in a relevant and impactful way. </a:t>
            </a:r>
          </a:p>
          <a:p>
            <a:endParaRPr lang="en-US"/>
          </a:p>
          <a:p>
            <a:r>
              <a:rPr lang="en-US" b="1"/>
              <a:t>In this case we are looking at Soil Surface Texture. How does this physical soil property affect forest soil health?</a:t>
            </a:r>
          </a:p>
        </p:txBody>
      </p:sp>
      <p:sp>
        <p:nvSpPr>
          <p:cNvPr id="4" name="Slide Number Placeholder 3"/>
          <p:cNvSpPr>
            <a:spLocks noGrp="1"/>
          </p:cNvSpPr>
          <p:nvPr>
            <p:ph type="sldNum" sz="quarter" idx="5"/>
          </p:nvPr>
        </p:nvSpPr>
        <p:spPr/>
        <p:txBody>
          <a:bodyPr/>
          <a:lstStyle/>
          <a:p>
            <a:fld id="{826BD091-4092-4F28-8EE7-CA2A94FFB267}" type="slidenum">
              <a:rPr lang="en-US" smtClean="0"/>
              <a:t>8</a:t>
            </a:fld>
            <a:endParaRPr lang="en-US"/>
          </a:p>
        </p:txBody>
      </p:sp>
    </p:spTree>
    <p:extLst>
      <p:ext uri="{BB962C8B-B14F-4D97-AF65-F5344CB8AC3E}">
        <p14:creationId xmlns:p14="http://schemas.microsoft.com/office/powerpoint/2010/main" val="38310494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u="sng"/>
              <a:t>Develop Your Baseline (slide 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a:p>
          <a:p>
            <a:pPr marL="0" marR="0" lvl="0" indent="0" algn="l" defTabSz="914400" rtl="0" eaLnBrk="1" fontAlgn="auto" latinLnBrk="0" hangingPunct="1">
              <a:lnSpc>
                <a:spcPct val="100000"/>
              </a:lnSpc>
              <a:spcBef>
                <a:spcPts val="0"/>
              </a:spcBef>
              <a:spcAft>
                <a:spcPts val="0"/>
              </a:spcAft>
              <a:buClrTx/>
              <a:buSzTx/>
              <a:buFontTx/>
              <a:buNone/>
              <a:tabLst/>
              <a:defRPr/>
            </a:pPr>
            <a:r>
              <a:rPr lang="en-US" b="1"/>
              <a:t>Organic Matter - Soil Health Principle (Decrease Soil Disturbance, Maximize Roots, Maximize Soil Cover), and the FIFSHA (Aggregate Stability and Soil Organic Matter– Resource Concerns)</a:t>
            </a:r>
          </a:p>
          <a:p>
            <a:endParaRPr lang="en-US"/>
          </a:p>
          <a:p>
            <a:r>
              <a:rPr lang="en-US"/>
              <a:t>These soils are already relatively low to moderate in soil organic matter. This is important, because it may speak to not what can be done to improve SOM, but rather ensure that management is careful to not reduce it more than it already naturally is. </a:t>
            </a:r>
          </a:p>
        </p:txBody>
      </p:sp>
      <p:sp>
        <p:nvSpPr>
          <p:cNvPr id="4" name="Slide Number Placeholder 3"/>
          <p:cNvSpPr>
            <a:spLocks noGrp="1"/>
          </p:cNvSpPr>
          <p:nvPr>
            <p:ph type="sldNum" sz="quarter" idx="5"/>
          </p:nvPr>
        </p:nvSpPr>
        <p:spPr/>
        <p:txBody>
          <a:bodyPr/>
          <a:lstStyle/>
          <a:p>
            <a:fld id="{826BD091-4092-4F28-8EE7-CA2A94FFB267}" type="slidenum">
              <a:rPr lang="en-US" smtClean="0"/>
              <a:t>9</a:t>
            </a:fld>
            <a:endParaRPr lang="en-US"/>
          </a:p>
        </p:txBody>
      </p:sp>
    </p:spTree>
    <p:extLst>
      <p:ext uri="{BB962C8B-B14F-4D97-AF65-F5344CB8AC3E}">
        <p14:creationId xmlns:p14="http://schemas.microsoft.com/office/powerpoint/2010/main" val="74903176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Page_Pictur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AD0AA8-E444-47EF-89E5-736BB9B92D2D}"/>
              </a:ext>
            </a:extLst>
          </p:cNvPr>
          <p:cNvSpPr/>
          <p:nvPr userDrawn="1"/>
        </p:nvSpPr>
        <p:spPr>
          <a:xfrm>
            <a:off x="2" y="1255271"/>
            <a:ext cx="4524657" cy="411420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Rectangle 2">
            <a:extLst>
              <a:ext uri="{FF2B5EF4-FFF2-40B4-BE49-F238E27FC236}">
                <a16:creationId xmlns:a16="http://schemas.microsoft.com/office/drawing/2014/main" id="{097CE488-345B-4087-B356-7841365FD68C}"/>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le 3">
            <a:extLst>
              <a:ext uri="{FF2B5EF4-FFF2-40B4-BE49-F238E27FC236}">
                <a16:creationId xmlns:a16="http://schemas.microsoft.com/office/drawing/2014/main" id="{83A83115-0EE0-4DD7-9EE2-BAE89C704D0C}"/>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Rectangle 4">
            <a:extLst>
              <a:ext uri="{FF2B5EF4-FFF2-40B4-BE49-F238E27FC236}">
                <a16:creationId xmlns:a16="http://schemas.microsoft.com/office/drawing/2014/main" id="{46266056-6F28-4FC4-A607-F9B804CA0388}"/>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Picture Placeholder 1">
            <a:extLst>
              <a:ext uri="{FF2B5EF4-FFF2-40B4-BE49-F238E27FC236}">
                <a16:creationId xmlns:a16="http://schemas.microsoft.com/office/drawing/2014/main" id="{C97D9E10-36DF-43A3-9452-DE4CDD54F665}"/>
              </a:ext>
            </a:extLst>
          </p:cNvPr>
          <p:cNvSpPr>
            <a:spLocks noGrp="1"/>
          </p:cNvSpPr>
          <p:nvPr>
            <p:ph type="pic" sz="quarter" idx="10"/>
          </p:nvPr>
        </p:nvSpPr>
        <p:spPr>
          <a:xfrm>
            <a:off x="2" y="1255713"/>
            <a:ext cx="4524375" cy="4113212"/>
          </a:xfrm>
          <a:prstGeom prst="rect">
            <a:avLst/>
          </a:prstGeom>
        </p:spPr>
        <p:txBody>
          <a:bodyPr anchor="ctr"/>
          <a:lstStyle>
            <a:lvl1pPr marL="0" indent="0" algn="ctr">
              <a:buNone/>
              <a:defRPr/>
            </a:lvl1pPr>
          </a:lstStyle>
          <a:p>
            <a:r>
              <a:rPr lang="en-US"/>
              <a:t>Click icon to add picture</a:t>
            </a:r>
          </a:p>
        </p:txBody>
      </p:sp>
      <p:sp>
        <p:nvSpPr>
          <p:cNvPr id="8" name="Picture Placeholder 2">
            <a:extLst>
              <a:ext uri="{FF2B5EF4-FFF2-40B4-BE49-F238E27FC236}">
                <a16:creationId xmlns:a16="http://schemas.microsoft.com/office/drawing/2014/main" id="{CCE8192B-B4FF-4B3E-A295-05E256A8B953}"/>
              </a:ext>
            </a:extLst>
          </p:cNvPr>
          <p:cNvSpPr>
            <a:spLocks noGrp="1"/>
          </p:cNvSpPr>
          <p:nvPr>
            <p:ph type="pic" sz="quarter" idx="11"/>
          </p:nvPr>
        </p:nvSpPr>
        <p:spPr>
          <a:xfrm>
            <a:off x="4668881" y="1255271"/>
            <a:ext cx="2176947" cy="2047712"/>
          </a:xfrm>
          <a:prstGeom prst="rect">
            <a:avLst/>
          </a:prstGeom>
        </p:spPr>
        <p:txBody>
          <a:bodyPr anchor="ctr"/>
          <a:lstStyle>
            <a:lvl1pPr marL="0" indent="0" algn="ctr">
              <a:buNone/>
              <a:defRPr/>
            </a:lvl1pPr>
          </a:lstStyle>
          <a:p>
            <a:r>
              <a:rPr lang="en-US"/>
              <a:t>Click icon to add picture</a:t>
            </a:r>
          </a:p>
        </p:txBody>
      </p:sp>
      <p:sp>
        <p:nvSpPr>
          <p:cNvPr id="9" name="Picture Placeholder 3">
            <a:extLst>
              <a:ext uri="{FF2B5EF4-FFF2-40B4-BE49-F238E27FC236}">
                <a16:creationId xmlns:a16="http://schemas.microsoft.com/office/drawing/2014/main" id="{095BC4A1-8F6A-474B-A40F-E9BC331AA982}"/>
              </a:ext>
            </a:extLst>
          </p:cNvPr>
          <p:cNvSpPr>
            <a:spLocks noGrp="1"/>
          </p:cNvSpPr>
          <p:nvPr>
            <p:ph type="pic" sz="quarter" idx="12"/>
          </p:nvPr>
        </p:nvSpPr>
        <p:spPr>
          <a:xfrm>
            <a:off x="6990048" y="1255714"/>
            <a:ext cx="2153952" cy="2047270"/>
          </a:xfrm>
          <a:prstGeom prst="rect">
            <a:avLst/>
          </a:prstGeom>
        </p:spPr>
        <p:txBody>
          <a:bodyPr anchor="ctr"/>
          <a:lstStyle>
            <a:lvl1pPr marL="0" indent="0" algn="ctr">
              <a:buNone/>
              <a:defRPr/>
            </a:lvl1pPr>
          </a:lstStyle>
          <a:p>
            <a:r>
              <a:rPr lang="en-US"/>
              <a:t>Click icon to add picture</a:t>
            </a:r>
          </a:p>
        </p:txBody>
      </p:sp>
      <p:sp>
        <p:nvSpPr>
          <p:cNvPr id="10" name="Picture Placeholder 4">
            <a:extLst>
              <a:ext uri="{FF2B5EF4-FFF2-40B4-BE49-F238E27FC236}">
                <a16:creationId xmlns:a16="http://schemas.microsoft.com/office/drawing/2014/main" id="{FB2332BB-BA4A-47D7-A477-91535F93F46C}"/>
              </a:ext>
            </a:extLst>
          </p:cNvPr>
          <p:cNvSpPr>
            <a:spLocks noGrp="1"/>
          </p:cNvSpPr>
          <p:nvPr>
            <p:ph type="pic" sz="quarter" idx="13"/>
          </p:nvPr>
        </p:nvSpPr>
        <p:spPr>
          <a:xfrm>
            <a:off x="4668881" y="3495284"/>
            <a:ext cx="4475121" cy="1873645"/>
          </a:xfrm>
          <a:prstGeom prst="rect">
            <a:avLst/>
          </a:prstGeom>
        </p:spPr>
        <p:txBody>
          <a:bodyPr anchor="ctr"/>
          <a:lstStyle>
            <a:lvl1pPr marL="0" indent="0" algn="ctr">
              <a:buNone/>
              <a:defRPr/>
            </a:lvl1pPr>
          </a:lstStyle>
          <a:p>
            <a:r>
              <a:rPr lang="en-US"/>
              <a:t>Click icon to add picture</a:t>
            </a:r>
          </a:p>
        </p:txBody>
      </p:sp>
      <p:pic>
        <p:nvPicPr>
          <p:cNvPr id="13" name="Picture 12">
            <a:extLst>
              <a:ext uri="{FF2B5EF4-FFF2-40B4-BE49-F238E27FC236}">
                <a16:creationId xmlns:a16="http://schemas.microsoft.com/office/drawing/2014/main" id="{E089B2D9-B0F5-4CEB-8BA0-950F9B843EAA}"/>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
        <p:nvSpPr>
          <p:cNvPr id="6" name="Title Placeholder">
            <a:extLst>
              <a:ext uri="{FF2B5EF4-FFF2-40B4-BE49-F238E27FC236}">
                <a16:creationId xmlns:a16="http://schemas.microsoft.com/office/drawing/2014/main" id="{1ED9A527-BAED-61BF-6E91-7A7A549C0D53}"/>
              </a:ext>
            </a:extLst>
          </p:cNvPr>
          <p:cNvSpPr>
            <a:spLocks noGrp="1"/>
          </p:cNvSpPr>
          <p:nvPr>
            <p:ph sz="quarter" idx="14" hasCustomPrompt="1"/>
          </p:nvPr>
        </p:nvSpPr>
        <p:spPr>
          <a:xfrm>
            <a:off x="156758" y="5726435"/>
            <a:ext cx="5303517" cy="839833"/>
          </a:xfrm>
          <a:prstGeom prst="rect">
            <a:avLst/>
          </a:prstGeom>
        </p:spPr>
        <p:txBody>
          <a:bodyPr/>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a:t>Title of Presentation</a:t>
            </a:r>
          </a:p>
        </p:txBody>
      </p:sp>
    </p:spTree>
    <p:extLst>
      <p:ext uri="{BB962C8B-B14F-4D97-AF65-F5344CB8AC3E}">
        <p14:creationId xmlns:p14="http://schemas.microsoft.com/office/powerpoint/2010/main" val="2854203068"/>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Body White 1">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F2A1C92-BED5-4889-350B-664F5E52DD1F}"/>
              </a:ext>
            </a:extLst>
          </p:cNvPr>
          <p:cNvSpPr>
            <a:spLocks noGrp="1"/>
          </p:cNvSpPr>
          <p:nvPr>
            <p:ph type="title" hasCustomPrompt="1"/>
          </p:nvPr>
        </p:nvSpPr>
        <p:spPr>
          <a:xfrm>
            <a:off x="150876" y="832105"/>
            <a:ext cx="7886700" cy="629051"/>
          </a:xfrm>
          <a:prstGeom prst="rect">
            <a:avLst/>
          </a:prstGeom>
        </p:spPr>
        <p:txBody>
          <a:bodyPr/>
          <a:lstStyle>
            <a:lvl1pPr>
              <a:lnSpc>
                <a:spcPct val="100000"/>
              </a:lnSpc>
              <a:defRPr sz="3000" b="1">
                <a:solidFill>
                  <a:schemeClr val="accent4"/>
                </a:solidFill>
              </a:defRPr>
            </a:lvl1pPr>
          </a:lstStyle>
          <a:p>
            <a:r>
              <a:rPr lang="en-US"/>
              <a:t>Slide Title</a:t>
            </a:r>
          </a:p>
        </p:txBody>
      </p:sp>
      <p:sp>
        <p:nvSpPr>
          <p:cNvPr id="15" name="Content Placeholder 14">
            <a:extLst>
              <a:ext uri="{FF2B5EF4-FFF2-40B4-BE49-F238E27FC236}">
                <a16:creationId xmlns:a16="http://schemas.microsoft.com/office/drawing/2014/main" id="{0B27EC78-0DDB-B2DE-0DC4-8DABA1A1D219}"/>
              </a:ext>
            </a:extLst>
          </p:cNvPr>
          <p:cNvSpPr>
            <a:spLocks noGrp="1"/>
          </p:cNvSpPr>
          <p:nvPr>
            <p:ph sz="quarter" idx="10"/>
          </p:nvPr>
        </p:nvSpPr>
        <p:spPr>
          <a:xfrm>
            <a:off x="377190" y="1627632"/>
            <a:ext cx="8538210"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69241945"/>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Page No Pictures">
    <p:spTree>
      <p:nvGrpSpPr>
        <p:cNvPr id="1" name=""/>
        <p:cNvGrpSpPr/>
        <p:nvPr/>
      </p:nvGrpSpPr>
      <p:grpSpPr>
        <a:xfrm>
          <a:off x="0" y="0"/>
          <a:ext cx="0" cy="0"/>
          <a:chOff x="0" y="0"/>
          <a:chExt cx="0" cy="0"/>
        </a:xfrm>
      </p:grpSpPr>
      <p:sp>
        <p:nvSpPr>
          <p:cNvPr id="12" name="Title Placeholder">
            <a:extLst>
              <a:ext uri="{FF2B5EF4-FFF2-40B4-BE49-F238E27FC236}">
                <a16:creationId xmlns:a16="http://schemas.microsoft.com/office/drawing/2014/main" id="{6DB4110C-F0A2-4ADD-AE63-1FC7F0E3B232}"/>
              </a:ext>
            </a:extLst>
          </p:cNvPr>
          <p:cNvSpPr>
            <a:spLocks noGrp="1"/>
          </p:cNvSpPr>
          <p:nvPr>
            <p:ph sz="quarter" idx="14" hasCustomPrompt="1"/>
          </p:nvPr>
        </p:nvSpPr>
        <p:spPr>
          <a:xfrm>
            <a:off x="156758" y="5726435"/>
            <a:ext cx="5303517" cy="839833"/>
          </a:xfrm>
          <a:prstGeom prst="rect">
            <a:avLst/>
          </a:prstGeom>
        </p:spPr>
        <p:txBody>
          <a:bodyPr/>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a:t>Title of Presentation</a:t>
            </a:r>
          </a:p>
        </p:txBody>
      </p:sp>
    </p:spTree>
    <p:extLst>
      <p:ext uri="{BB962C8B-B14F-4D97-AF65-F5344CB8AC3E}">
        <p14:creationId xmlns:p14="http://schemas.microsoft.com/office/powerpoint/2010/main" val="4121960165"/>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ody White 2">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a:t>Slide Title</a:t>
            </a:r>
          </a:p>
        </p:txBody>
      </p:sp>
      <p:sp>
        <p:nvSpPr>
          <p:cNvPr id="2" name="Picture Rectangle">
            <a:extLst>
              <a:ext uri="{FF2B5EF4-FFF2-40B4-BE49-F238E27FC236}">
                <a16:creationId xmlns:a16="http://schemas.microsoft.com/office/drawing/2014/main" id="{EF9F4156-6790-4E80-9424-B88EF82B9004}"/>
              </a:ext>
              <a:ext uri="{C183D7F6-B498-43B3-948B-1728B52AA6E4}">
                <adec:decorative xmlns:adec="http://schemas.microsoft.com/office/drawing/2017/decorative" val="1"/>
              </a:ext>
            </a:extLst>
          </p:cNvPr>
          <p:cNvSpPr/>
          <p:nvPr userDrawn="1"/>
        </p:nvSpPr>
        <p:spPr>
          <a:xfrm>
            <a:off x="7182093" y="914400"/>
            <a:ext cx="1733309" cy="521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Picture Placeholder">
            <a:extLst>
              <a:ext uri="{FF2B5EF4-FFF2-40B4-BE49-F238E27FC236}">
                <a16:creationId xmlns:a16="http://schemas.microsoft.com/office/drawing/2014/main" id="{D9421300-9FF3-4C26-A673-97FEA0847633}"/>
              </a:ext>
              <a:ext uri="{C183D7F6-B498-43B3-948B-1728B52AA6E4}">
                <adec:decorative xmlns:adec="http://schemas.microsoft.com/office/drawing/2017/decorative" val="0"/>
              </a:ext>
            </a:extLst>
          </p:cNvPr>
          <p:cNvSpPr>
            <a:spLocks noGrp="1"/>
          </p:cNvSpPr>
          <p:nvPr>
            <p:ph type="pic" sz="quarter" idx="12"/>
          </p:nvPr>
        </p:nvSpPr>
        <p:spPr>
          <a:xfrm>
            <a:off x="7182093" y="914400"/>
            <a:ext cx="1733309" cy="5219699"/>
          </a:xfrm>
          <a:prstGeom prst="rect">
            <a:avLst/>
          </a:prstGeom>
        </p:spPr>
        <p:txBody>
          <a:bodyPr anchor="ctr"/>
          <a:lstStyle>
            <a:lvl1pPr marL="0" indent="0" algn="ctr">
              <a:buNone/>
              <a:defRPr/>
            </a:lvl1pPr>
          </a:lstStyle>
          <a:p>
            <a:endParaRPr lang="en-US"/>
          </a:p>
        </p:txBody>
      </p:sp>
      <p:sp>
        <p:nvSpPr>
          <p:cNvPr id="4" name="Content Placeholder 3">
            <a:extLst>
              <a:ext uri="{FF2B5EF4-FFF2-40B4-BE49-F238E27FC236}">
                <a16:creationId xmlns:a16="http://schemas.microsoft.com/office/drawing/2014/main" id="{AB060155-703B-836F-6108-5BC2E11B03F2}"/>
              </a:ext>
            </a:extLst>
          </p:cNvPr>
          <p:cNvSpPr>
            <a:spLocks noGrp="1"/>
          </p:cNvSpPr>
          <p:nvPr>
            <p:ph sz="quarter" idx="13"/>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04841679"/>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Tree>
    <p:extLst>
      <p:ext uri="{BB962C8B-B14F-4D97-AF65-F5344CB8AC3E}">
        <p14:creationId xmlns:p14="http://schemas.microsoft.com/office/powerpoint/2010/main" val="312857082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145" y="1"/>
            <a:ext cx="9142857" cy="47105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1145" y="6334564"/>
            <a:ext cx="9142857" cy="523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accent5"/>
              </a:solidFill>
            </a:endParaRPr>
          </a:p>
        </p:txBody>
      </p:sp>
      <p:sp>
        <p:nvSpPr>
          <p:cNvPr id="6" name="FPAC Lockup">
            <a:extLst>
              <a:ext uri="{FF2B5EF4-FFF2-40B4-BE49-F238E27FC236}">
                <a16:creationId xmlns:a16="http://schemas.microsoft.com/office/drawing/2014/main" id="{DA92B40F-55B6-4C69-A7EB-3AD64D641DAE}"/>
              </a:ext>
            </a:extLst>
          </p:cNvPr>
          <p:cNvSpPr txBox="1"/>
          <p:nvPr userDrawn="1"/>
        </p:nvSpPr>
        <p:spPr>
          <a:xfrm>
            <a:off x="6296891" y="6296202"/>
            <a:ext cx="2699836" cy="479618"/>
          </a:xfrm>
          <a:prstGeom prst="rect">
            <a:avLst/>
          </a:prstGeom>
          <a:noFill/>
        </p:spPr>
        <p:txBody>
          <a:bodyPr wrap="square" rtlCol="0">
            <a:spAutoFit/>
          </a:bodyPr>
          <a:lstStyle/>
          <a:p>
            <a:pPr algn="ctr">
              <a:spcBef>
                <a:spcPts val="450"/>
              </a:spcBef>
            </a:pPr>
            <a:r>
              <a:rPr lang="en-US" sz="1050" b="1" spc="8" baseline="0">
                <a:solidFill>
                  <a:schemeClr val="bg1"/>
                </a:solidFill>
                <a:latin typeface="Open Sans" panose="020B0606030504020204" pitchFamily="34" charset="0"/>
                <a:ea typeface="Open Sans" panose="020B0606030504020204" pitchFamily="34" charset="0"/>
                <a:cs typeface="Open Sans" panose="020B0606030504020204" pitchFamily="34" charset="0"/>
              </a:rPr>
              <a:t>Soil Health Division </a:t>
            </a:r>
            <a:r>
              <a:rPr lang="en-US" sz="1050" b="1" spc="8" baseline="0">
                <a:solidFill>
                  <a:srgbClr val="FFCB0B"/>
                </a:solidFill>
                <a:latin typeface="Open Sans" panose="020B0606030504020204" pitchFamily="34" charset="0"/>
                <a:ea typeface="Open Sans" panose="020B0606030504020204" pitchFamily="34" charset="0"/>
                <a:cs typeface="Open Sans" panose="020B0606030504020204" pitchFamily="34" charset="0"/>
              </a:rPr>
              <a:t>|</a:t>
            </a:r>
            <a:r>
              <a:rPr lang="en-US" sz="1050" b="1" spc="8" baseline="0">
                <a:solidFill>
                  <a:schemeClr val="bg1"/>
                </a:solidFill>
                <a:latin typeface="Open Sans" panose="020B0606030504020204" pitchFamily="34" charset="0"/>
                <a:ea typeface="Open Sans" panose="020B0606030504020204" pitchFamily="34" charset="0"/>
                <a:cs typeface="Open Sans" panose="020B0606030504020204" pitchFamily="34" charset="0"/>
              </a:rPr>
              <a:t> soils.usda.gov</a:t>
            </a:r>
          </a:p>
          <a:p>
            <a:pPr marL="0" marR="0" lvl="0" indent="0" algn="ctr" defTabSz="685783" rtl="0" eaLnBrk="1" fontAlgn="auto" latinLnBrk="0" hangingPunct="1">
              <a:lnSpc>
                <a:spcPct val="100000"/>
              </a:lnSpc>
              <a:spcBef>
                <a:spcPts val="450"/>
              </a:spcBef>
              <a:spcAft>
                <a:spcPts val="0"/>
              </a:spcAft>
              <a:buClrTx/>
              <a:buSzTx/>
              <a:buFontTx/>
              <a:buNone/>
              <a:tabLst/>
              <a:defRPr/>
            </a:pPr>
            <a:r>
              <a:rPr lang="en-US" sz="1050" b="1" kern="1200" spc="225" baseline="0">
                <a:solidFill>
                  <a:schemeClr val="bg1"/>
                </a:solidFill>
                <a:latin typeface="Open Sans" panose="020B0606030504020204" pitchFamily="34" charset="0"/>
                <a:ea typeface="Open Sans" panose="020B0606030504020204" pitchFamily="34" charset="0"/>
                <a:cs typeface="Open Sans" panose="020B0606030504020204" pitchFamily="34" charset="0"/>
              </a:rPr>
              <a:t>SCIENCE &amp; TECHNOLOGY</a:t>
            </a:r>
            <a:endParaRPr lang="en-US" sz="900" b="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7" name="Picture 6" descr="USDA Natural Resources Conservation Service">
            <a:extLst>
              <a:ext uri="{FF2B5EF4-FFF2-40B4-BE49-F238E27FC236}">
                <a16:creationId xmlns:a16="http://schemas.microsoft.com/office/drawing/2014/main" id="{0B1C69E8-C370-43D8-81AA-AB0119E4CD31}"/>
              </a:ext>
            </a:extLst>
          </p:cNvPr>
          <p:cNvPicPr>
            <a:picLocks noChangeAspect="1"/>
          </p:cNvPicPr>
          <p:nvPr userDrawn="1"/>
        </p:nvPicPr>
        <p:blipFill>
          <a:blip r:embed="rId7"/>
          <a:stretch>
            <a:fillRect/>
          </a:stretch>
        </p:blipFill>
        <p:spPr>
          <a:xfrm>
            <a:off x="162135" y="0"/>
            <a:ext cx="3283526" cy="417654"/>
          </a:xfrm>
          <a:prstGeom prst="rect">
            <a:avLst/>
          </a:prstGeom>
        </p:spPr>
      </p:pic>
      <p:sp>
        <p:nvSpPr>
          <p:cNvPr id="3" name="TextBox 2">
            <a:extLst>
              <a:ext uri="{FF2B5EF4-FFF2-40B4-BE49-F238E27FC236}">
                <a16:creationId xmlns:a16="http://schemas.microsoft.com/office/drawing/2014/main" id="{A49009C3-F095-202D-52BE-2832B3341B7A}"/>
              </a:ext>
            </a:extLst>
          </p:cNvPr>
          <p:cNvSpPr txBox="1"/>
          <p:nvPr userDrawn="1"/>
        </p:nvSpPr>
        <p:spPr>
          <a:xfrm>
            <a:off x="137449" y="6334564"/>
            <a:ext cx="1457450" cy="369332"/>
          </a:xfrm>
          <a:prstGeom prst="rect">
            <a:avLst/>
          </a:prstGeom>
          <a:noFill/>
        </p:spPr>
        <p:txBody>
          <a:bodyPr wrap="none" rtlCol="0">
            <a:spAutoFit/>
          </a:bodyPr>
          <a:lstStyle/>
          <a:p>
            <a:pPr algn="ctr"/>
            <a:r>
              <a:rPr lang="en-US" sz="900" b="1">
                <a:solidFill>
                  <a:schemeClr val="bg1"/>
                </a:solidFill>
                <a:latin typeface="Open Sans" pitchFamily="2" charset="0"/>
                <a:ea typeface="Open Sans" pitchFamily="2" charset="0"/>
                <a:cs typeface="Open Sans" pitchFamily="2" charset="0"/>
              </a:rPr>
              <a:t>Forestland Soil Health</a:t>
            </a:r>
          </a:p>
          <a:p>
            <a:pPr algn="ctr"/>
            <a:r>
              <a:rPr lang="en-US" sz="900" b="1">
                <a:solidFill>
                  <a:schemeClr val="bg1"/>
                </a:solidFill>
                <a:latin typeface="Open Sans" pitchFamily="2" charset="0"/>
                <a:ea typeface="Open Sans" pitchFamily="2" charset="0"/>
                <a:cs typeface="Open Sans" pitchFamily="2" charset="0"/>
              </a:rPr>
              <a:t>Training</a:t>
            </a:r>
          </a:p>
        </p:txBody>
      </p:sp>
      <p:sp>
        <p:nvSpPr>
          <p:cNvPr id="4" name="TextBox 3">
            <a:extLst>
              <a:ext uri="{FF2B5EF4-FFF2-40B4-BE49-F238E27FC236}">
                <a16:creationId xmlns:a16="http://schemas.microsoft.com/office/drawing/2014/main" id="{F16E9381-A3C4-1242-0922-048101003704}"/>
              </a:ext>
            </a:extLst>
          </p:cNvPr>
          <p:cNvSpPr txBox="1"/>
          <p:nvPr userDrawn="1"/>
        </p:nvSpPr>
        <p:spPr>
          <a:xfrm>
            <a:off x="4812537" y="73945"/>
            <a:ext cx="4269118" cy="265457"/>
          </a:xfrm>
          <a:prstGeom prst="rect">
            <a:avLst/>
          </a:prstGeom>
          <a:noFill/>
        </p:spPr>
        <p:txBody>
          <a:bodyPr wrap="none" rtlCol="0">
            <a:spAutoFit/>
          </a:bodyPr>
          <a:lstStyle/>
          <a:p>
            <a:pPr algn="r"/>
            <a:r>
              <a:rPr lang="en-US" sz="1125">
                <a:solidFill>
                  <a:schemeClr val="bg1"/>
                </a:solidFill>
              </a:rPr>
              <a:t>Module 5: Conservation Practices &amp; Soil Health in Forests</a:t>
            </a:r>
          </a:p>
        </p:txBody>
      </p:sp>
    </p:spTree>
    <p:extLst>
      <p:ext uri="{BB962C8B-B14F-4D97-AF65-F5344CB8AC3E}">
        <p14:creationId xmlns:p14="http://schemas.microsoft.com/office/powerpoint/2010/main" val="569656255"/>
      </p:ext>
    </p:extLst>
  </p:cSld>
  <p:clrMap bg1="lt1" tx1="dk1" bg2="lt2" tx2="dk2" accent1="accent1" accent2="accent2" accent3="accent3" accent4="accent4" accent5="accent5" accent6="accent6" hlink="hlink" folHlink="folHlink"/>
  <p:sldLayoutIdLst>
    <p:sldLayoutId id="2147483710" r:id="rId1"/>
    <p:sldLayoutId id="2147483707" r:id="rId2"/>
    <p:sldLayoutId id="2147483720" r:id="rId3"/>
    <p:sldLayoutId id="2147483711" r:id="rId4"/>
    <p:sldLayoutId id="2147483722" r:id="rId5"/>
  </p:sldLayoutIdLst>
  <p:txStyles>
    <p:titleStyle>
      <a:lvl1pPr algn="l" defTabSz="685783"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4" userDrawn="1">
          <p15:clr>
            <a:srgbClr val="F26B43"/>
          </p15:clr>
        </p15:guide>
        <p15:guide id="2" pos="5616" userDrawn="1">
          <p15:clr>
            <a:srgbClr val="F26B43"/>
          </p15:clr>
        </p15:guide>
        <p15:guide id="3" orient="horz" pos="192" userDrawn="1">
          <p15:clr>
            <a:srgbClr val="F26B43"/>
          </p15:clr>
        </p15:guide>
        <p15:guide id="4" orient="horz" pos="412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2.png"/><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4.xml"/><Relationship Id="rId5" Type="http://schemas.openxmlformats.org/officeDocument/2006/relationships/image" Target="../media/image28.png"/><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www.nrcs.usda.gov/conservation-basics/natural-resource-concerns/soils/soil-health&#8203;" TargetMode="External"/><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00A462C2-862B-9BB0-B202-88EAE915A5A6}"/>
              </a:ext>
            </a:extLst>
          </p:cNvPr>
          <p:cNvSpPr>
            <a:spLocks noGrp="1"/>
          </p:cNvSpPr>
          <p:nvPr>
            <p:ph sz="quarter" idx="14"/>
          </p:nvPr>
        </p:nvSpPr>
        <p:spPr>
          <a:xfrm>
            <a:off x="156761" y="1798707"/>
            <a:ext cx="4318359" cy="3085655"/>
          </a:xfrm>
        </p:spPr>
        <p:txBody>
          <a:bodyPr/>
          <a:lstStyle/>
          <a:p>
            <a:r>
              <a:rPr lang="en-US" dirty="0"/>
              <a:t>Module 5</a:t>
            </a:r>
            <a:r>
              <a:rPr lang="en-US" sz="2100" dirty="0"/>
              <a:t>: </a:t>
            </a:r>
            <a:r>
              <a:rPr lang="en-US" sz="2700" dirty="0">
                <a:latin typeface="Aptos" panose="020B0004020202020204" pitchFamily="34" charset="0"/>
                <a:ea typeface="Aptos" panose="020B0004020202020204" pitchFamily="34" charset="0"/>
                <a:cs typeface="Times New Roman" panose="02020603050405020304" pitchFamily="18" charset="0"/>
              </a:rPr>
              <a:t>Conservation practices commonly used in forestland and their soil health implications</a:t>
            </a:r>
            <a:endParaRPr lang="en-US" sz="2700" dirty="0"/>
          </a:p>
          <a:p>
            <a:endParaRPr lang="en-US" dirty="0"/>
          </a:p>
        </p:txBody>
      </p:sp>
      <p:pic>
        <p:nvPicPr>
          <p:cNvPr id="10" name="Picture Placeholder 9" descr="Forest soil profile at the 50-150+ depth.">
            <a:extLst>
              <a:ext uri="{FF2B5EF4-FFF2-40B4-BE49-F238E27FC236}">
                <a16:creationId xmlns:a16="http://schemas.microsoft.com/office/drawing/2014/main" id="{142D2067-B1D2-80B9-58A3-AD2C5AA36C91}"/>
              </a:ext>
            </a:extLst>
          </p:cNvPr>
          <p:cNvPicPr>
            <a:picLocks noGrp="1" noChangeAspect="1"/>
          </p:cNvPicPr>
          <p:nvPr>
            <p:ph type="pic" sz="quarter" idx="11"/>
          </p:nvPr>
        </p:nvPicPr>
        <p:blipFill>
          <a:blip r:embed="rId3"/>
          <a:srcRect t="19936" b="19936"/>
          <a:stretch/>
        </p:blipFill>
        <p:spPr/>
      </p:pic>
      <p:pic>
        <p:nvPicPr>
          <p:cNvPr id="19" name="Picture Placeholder 18" descr="A forest landscape with pine trees and grass meadows">
            <a:extLst>
              <a:ext uri="{FF2B5EF4-FFF2-40B4-BE49-F238E27FC236}">
                <a16:creationId xmlns:a16="http://schemas.microsoft.com/office/drawing/2014/main" id="{E06BD8C6-FACA-6325-CD3E-0BC13353FF3C}"/>
              </a:ext>
            </a:extLst>
          </p:cNvPr>
          <p:cNvPicPr>
            <a:picLocks noGrp="1" noChangeAspect="1"/>
          </p:cNvPicPr>
          <p:nvPr>
            <p:ph type="pic" sz="quarter" idx="13"/>
          </p:nvPr>
        </p:nvPicPr>
        <p:blipFill>
          <a:blip r:embed="rId4"/>
          <a:srcRect t="29091" b="29091"/>
          <a:stretch>
            <a:fillRect/>
          </a:stretch>
        </p:blipFill>
        <p:spPr/>
      </p:pic>
      <p:pic>
        <p:nvPicPr>
          <p:cNvPr id="27" name="Picture Placeholder 26" descr="A yellow forwarder tractor in a forest&#10;&#10;">
            <a:extLst>
              <a:ext uri="{FF2B5EF4-FFF2-40B4-BE49-F238E27FC236}">
                <a16:creationId xmlns:a16="http://schemas.microsoft.com/office/drawing/2014/main" id="{1FA52312-9EFF-6263-F0BF-B791391B7443}"/>
              </a:ext>
            </a:extLst>
          </p:cNvPr>
          <p:cNvPicPr>
            <a:picLocks noGrp="1" noChangeAspect="1"/>
          </p:cNvPicPr>
          <p:nvPr>
            <p:ph type="pic" sz="quarter" idx="12"/>
          </p:nvPr>
        </p:nvPicPr>
        <p:blipFill>
          <a:blip r:embed="rId5"/>
          <a:srcRect t="2460" b="2460"/>
          <a:stretch>
            <a:fillRect/>
          </a:stretch>
        </p:blipFill>
        <p:spPr/>
      </p:pic>
      <p:pic>
        <p:nvPicPr>
          <p:cNvPr id="6" name="NRCS Raindrop">
            <a:extLst>
              <a:ext uri="{FF2B5EF4-FFF2-40B4-BE49-F238E27FC236}">
                <a16:creationId xmlns:a16="http://schemas.microsoft.com/office/drawing/2014/main" id="{130B38F8-258F-4DC9-B8F1-B20A1A726BF0}"/>
              </a:ext>
              <a:ext uri="{C183D7F6-B498-43B3-948B-1728B52AA6E4}">
                <adec:decorative xmlns:adec="http://schemas.microsoft.com/office/drawing/2017/decorative" val="1"/>
              </a:ext>
            </a:extLst>
          </p:cNvPr>
          <p:cNvPicPr>
            <a:picLocks noChangeAspect="1"/>
          </p:cNvPicPr>
          <p:nvPr/>
        </p:nvPicPr>
        <p:blipFill rotWithShape="1">
          <a:blip r:embed="rId6"/>
          <a:srcRect r="50000"/>
          <a:stretch/>
        </p:blipFill>
        <p:spPr>
          <a:xfrm>
            <a:off x="7847547" y="2023232"/>
            <a:ext cx="1296457" cy="2622517"/>
          </a:xfrm>
          <a:prstGeom prst="rect">
            <a:avLst/>
          </a:prstGeom>
        </p:spPr>
      </p:pic>
      <p:sp>
        <p:nvSpPr>
          <p:cNvPr id="4" name="TextBox 3">
            <a:extLst>
              <a:ext uri="{FF2B5EF4-FFF2-40B4-BE49-F238E27FC236}">
                <a16:creationId xmlns:a16="http://schemas.microsoft.com/office/drawing/2014/main" id="{64236E12-0E9B-18DF-66EC-5FB77EC49C64}"/>
              </a:ext>
            </a:extLst>
          </p:cNvPr>
          <p:cNvSpPr txBox="1"/>
          <p:nvPr/>
        </p:nvSpPr>
        <p:spPr>
          <a:xfrm>
            <a:off x="128215" y="5561778"/>
            <a:ext cx="184731" cy="330860"/>
          </a:xfrm>
          <a:prstGeom prst="rect">
            <a:avLst/>
          </a:prstGeom>
          <a:noFill/>
        </p:spPr>
        <p:txBody>
          <a:bodyPr wrap="none" lIns="91440" tIns="45720" rIns="91440" bIns="45720" rtlCol="0" anchor="t">
            <a:spAutoFit/>
          </a:bodyPr>
          <a:lstStyle/>
          <a:p>
            <a:endParaRPr lang="en-US" sz="1550" b="1" i="1" dirty="0">
              <a:solidFill>
                <a:schemeClr val="tx1">
                  <a:lumMod val="50000"/>
                  <a:lumOff val="50000"/>
                </a:schemeClr>
              </a:solidFill>
            </a:endParaRPr>
          </a:p>
        </p:txBody>
      </p:sp>
    </p:spTree>
    <p:extLst>
      <p:ext uri="{BB962C8B-B14F-4D97-AF65-F5344CB8AC3E}">
        <p14:creationId xmlns:p14="http://schemas.microsoft.com/office/powerpoint/2010/main" val="14826846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5F1433C5-1577-ACC5-AFE0-3D1C979D6495}"/>
              </a:ext>
            </a:extLst>
          </p:cNvPr>
          <p:cNvSpPr>
            <a:spLocks noGrp="1"/>
          </p:cNvSpPr>
          <p:nvPr>
            <p:ph type="title"/>
          </p:nvPr>
        </p:nvSpPr>
        <p:spPr/>
        <p:txBody>
          <a:bodyPr/>
          <a:lstStyle/>
          <a:p>
            <a:r>
              <a:rPr lang="en-US"/>
              <a:t>Developing Your Baseline</a:t>
            </a:r>
          </a:p>
        </p:txBody>
      </p:sp>
      <p:pic>
        <p:nvPicPr>
          <p:cNvPr id="14" name="Content Placeholder 13" descr="Water holding capacity layer from web soil survey over an image file.  Water holding capacity at the 5-50 in. depth.">
            <a:extLst>
              <a:ext uri="{FF2B5EF4-FFF2-40B4-BE49-F238E27FC236}">
                <a16:creationId xmlns:a16="http://schemas.microsoft.com/office/drawing/2014/main" id="{AB417DFF-0439-0A37-90DD-D220B97DCEC8}"/>
              </a:ext>
            </a:extLst>
          </p:cNvPr>
          <p:cNvPicPr>
            <a:picLocks noGrp="1" noChangeAspect="1"/>
          </p:cNvPicPr>
          <p:nvPr>
            <p:ph sz="quarter" idx="10"/>
          </p:nvPr>
        </p:nvPicPr>
        <p:blipFill>
          <a:blip r:embed="rId3"/>
          <a:stretch>
            <a:fillRect/>
          </a:stretch>
        </p:blipFill>
        <p:spPr>
          <a:xfrm>
            <a:off x="4473369" y="1952703"/>
            <a:ext cx="4154401" cy="3664182"/>
          </a:xfrm>
        </p:spPr>
      </p:pic>
      <p:pic>
        <p:nvPicPr>
          <p:cNvPr id="12" name="Picture 11" descr="Surface soil water holding capacity layer from web soil survey.  Surface is from 0-5 in.">
            <a:extLst>
              <a:ext uri="{FF2B5EF4-FFF2-40B4-BE49-F238E27FC236}">
                <a16:creationId xmlns:a16="http://schemas.microsoft.com/office/drawing/2014/main" id="{4CF39184-A14F-3E29-5CE8-9BC4AD73CC37}"/>
              </a:ext>
            </a:extLst>
          </p:cNvPr>
          <p:cNvPicPr>
            <a:picLocks noChangeAspect="1"/>
          </p:cNvPicPr>
          <p:nvPr/>
        </p:nvPicPr>
        <p:blipFill>
          <a:blip r:embed="rId4"/>
          <a:stretch>
            <a:fillRect/>
          </a:stretch>
        </p:blipFill>
        <p:spPr>
          <a:xfrm>
            <a:off x="223730" y="1953116"/>
            <a:ext cx="4138779" cy="3663770"/>
          </a:xfrm>
          <a:prstGeom prst="rect">
            <a:avLst/>
          </a:prstGeom>
        </p:spPr>
      </p:pic>
      <p:sp>
        <p:nvSpPr>
          <p:cNvPr id="15" name="TextBox 14">
            <a:extLst>
              <a:ext uri="{FF2B5EF4-FFF2-40B4-BE49-F238E27FC236}">
                <a16:creationId xmlns:a16="http://schemas.microsoft.com/office/drawing/2014/main" id="{A4AE8CDF-CC61-C096-F400-F2F8ABEF32EE}"/>
              </a:ext>
            </a:extLst>
          </p:cNvPr>
          <p:cNvSpPr txBox="1"/>
          <p:nvPr/>
        </p:nvSpPr>
        <p:spPr>
          <a:xfrm>
            <a:off x="2755768" y="5046902"/>
            <a:ext cx="1662171" cy="646331"/>
          </a:xfrm>
          <a:prstGeom prst="rect">
            <a:avLst/>
          </a:prstGeom>
          <a:noFill/>
        </p:spPr>
        <p:txBody>
          <a:bodyPr wrap="square" rtlCol="0">
            <a:spAutoFit/>
          </a:bodyPr>
          <a:lstStyle/>
          <a:p>
            <a:r>
              <a:rPr lang="en-US" sz="1200" b="1">
                <a:solidFill>
                  <a:schemeClr val="bg1"/>
                </a:solidFill>
              </a:rPr>
              <a:t>Surface - Available Water Capacity</a:t>
            </a:r>
          </a:p>
        </p:txBody>
      </p:sp>
      <p:sp>
        <p:nvSpPr>
          <p:cNvPr id="19" name="TextBox 18">
            <a:extLst>
              <a:ext uri="{FF2B5EF4-FFF2-40B4-BE49-F238E27FC236}">
                <a16:creationId xmlns:a16="http://schemas.microsoft.com/office/drawing/2014/main" id="{68EDE082-CC1E-DBAB-3FA0-2124DE499610}"/>
              </a:ext>
            </a:extLst>
          </p:cNvPr>
          <p:cNvSpPr txBox="1"/>
          <p:nvPr/>
        </p:nvSpPr>
        <p:spPr>
          <a:xfrm>
            <a:off x="7016131" y="5064950"/>
            <a:ext cx="1859897" cy="461665"/>
          </a:xfrm>
          <a:prstGeom prst="rect">
            <a:avLst/>
          </a:prstGeom>
          <a:noFill/>
        </p:spPr>
        <p:txBody>
          <a:bodyPr wrap="square" rtlCol="0">
            <a:spAutoFit/>
          </a:bodyPr>
          <a:lstStyle/>
          <a:p>
            <a:r>
              <a:rPr lang="en-US" sz="1200" b="1">
                <a:solidFill>
                  <a:schemeClr val="bg1"/>
                </a:solidFill>
              </a:rPr>
              <a:t>5 – 50 in - Available Water Capacity</a:t>
            </a:r>
          </a:p>
        </p:txBody>
      </p:sp>
    </p:spTree>
    <p:extLst>
      <p:ext uri="{BB962C8B-B14F-4D97-AF65-F5344CB8AC3E}">
        <p14:creationId xmlns:p14="http://schemas.microsoft.com/office/powerpoint/2010/main" val="36404963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51BD264A-0802-5CF7-8AF7-B109B752A201}"/>
              </a:ext>
            </a:extLst>
          </p:cNvPr>
          <p:cNvSpPr>
            <a:spLocks noGrp="1"/>
          </p:cNvSpPr>
          <p:nvPr>
            <p:ph type="title"/>
          </p:nvPr>
        </p:nvSpPr>
        <p:spPr>
          <a:xfrm>
            <a:off x="150876" y="1330471"/>
            <a:ext cx="7886700" cy="471788"/>
          </a:xfrm>
        </p:spPr>
        <p:txBody>
          <a:bodyPr/>
          <a:lstStyle/>
          <a:p>
            <a:r>
              <a:rPr lang="en-US"/>
              <a:t>Developing Your Baseline</a:t>
            </a:r>
          </a:p>
        </p:txBody>
      </p:sp>
      <p:pic>
        <p:nvPicPr>
          <p:cNvPr id="13" name="Content Placeholder 12" descr="Water storage layer from web soil survey on top of image file.  Water storage shows depth from 0-150 cm.">
            <a:extLst>
              <a:ext uri="{FF2B5EF4-FFF2-40B4-BE49-F238E27FC236}">
                <a16:creationId xmlns:a16="http://schemas.microsoft.com/office/drawing/2014/main" id="{32A1E439-491B-6D76-80E9-82CF08F2A48F}"/>
              </a:ext>
            </a:extLst>
          </p:cNvPr>
          <p:cNvPicPr>
            <a:picLocks noGrp="1" noChangeAspect="1"/>
          </p:cNvPicPr>
          <p:nvPr>
            <p:ph sz="quarter" idx="10"/>
          </p:nvPr>
        </p:nvPicPr>
        <p:blipFill>
          <a:blip r:embed="rId3"/>
          <a:stretch>
            <a:fillRect/>
          </a:stretch>
        </p:blipFill>
        <p:spPr>
          <a:xfrm>
            <a:off x="4475072" y="1946030"/>
            <a:ext cx="4061334" cy="3669780"/>
          </a:xfrm>
        </p:spPr>
      </p:pic>
      <p:pic>
        <p:nvPicPr>
          <p:cNvPr id="10" name="Picture 9" descr="Water storage layer from web soil survey on top of image file.  Water storage shows depth from 0-50 cm.">
            <a:extLst>
              <a:ext uri="{FF2B5EF4-FFF2-40B4-BE49-F238E27FC236}">
                <a16:creationId xmlns:a16="http://schemas.microsoft.com/office/drawing/2014/main" id="{A5E6D75A-1C04-1583-68F7-F6DD73F9091B}"/>
              </a:ext>
            </a:extLst>
          </p:cNvPr>
          <p:cNvPicPr>
            <a:picLocks noChangeAspect="1"/>
          </p:cNvPicPr>
          <p:nvPr/>
        </p:nvPicPr>
        <p:blipFill>
          <a:blip r:embed="rId4"/>
          <a:stretch>
            <a:fillRect/>
          </a:stretch>
        </p:blipFill>
        <p:spPr>
          <a:xfrm>
            <a:off x="250062" y="1953117"/>
            <a:ext cx="4113514" cy="3670841"/>
          </a:xfrm>
          <a:prstGeom prst="rect">
            <a:avLst/>
          </a:prstGeom>
        </p:spPr>
      </p:pic>
      <p:sp>
        <p:nvSpPr>
          <p:cNvPr id="11" name="TextBox 10">
            <a:extLst>
              <a:ext uri="{FF2B5EF4-FFF2-40B4-BE49-F238E27FC236}">
                <a16:creationId xmlns:a16="http://schemas.microsoft.com/office/drawing/2014/main" id="{23A2448F-51ED-E81D-8E1B-F737654B449E}"/>
              </a:ext>
            </a:extLst>
          </p:cNvPr>
          <p:cNvSpPr txBox="1"/>
          <p:nvPr/>
        </p:nvSpPr>
        <p:spPr>
          <a:xfrm>
            <a:off x="2845650" y="5106996"/>
            <a:ext cx="1421821" cy="461665"/>
          </a:xfrm>
          <a:prstGeom prst="rect">
            <a:avLst/>
          </a:prstGeom>
          <a:noFill/>
        </p:spPr>
        <p:txBody>
          <a:bodyPr wrap="square" rtlCol="0">
            <a:spAutoFit/>
          </a:bodyPr>
          <a:lstStyle/>
          <a:p>
            <a:r>
              <a:rPr lang="en-US" sz="1200" b="1">
                <a:solidFill>
                  <a:schemeClr val="bg1"/>
                </a:solidFill>
              </a:rPr>
              <a:t>0 – 50 cm Water Storage</a:t>
            </a:r>
          </a:p>
        </p:txBody>
      </p:sp>
      <p:sp>
        <p:nvSpPr>
          <p:cNvPr id="14" name="TextBox 13">
            <a:extLst>
              <a:ext uri="{FF2B5EF4-FFF2-40B4-BE49-F238E27FC236}">
                <a16:creationId xmlns:a16="http://schemas.microsoft.com/office/drawing/2014/main" id="{AAACC702-7934-B2B3-970B-F4152DB837B9}"/>
              </a:ext>
            </a:extLst>
          </p:cNvPr>
          <p:cNvSpPr txBox="1"/>
          <p:nvPr/>
        </p:nvSpPr>
        <p:spPr>
          <a:xfrm>
            <a:off x="7041939" y="5088948"/>
            <a:ext cx="1359110" cy="461665"/>
          </a:xfrm>
          <a:prstGeom prst="rect">
            <a:avLst/>
          </a:prstGeom>
          <a:noFill/>
        </p:spPr>
        <p:txBody>
          <a:bodyPr wrap="square" rtlCol="0">
            <a:spAutoFit/>
          </a:bodyPr>
          <a:lstStyle/>
          <a:p>
            <a:r>
              <a:rPr lang="en-US" sz="1200" b="1">
                <a:solidFill>
                  <a:schemeClr val="bg1"/>
                </a:solidFill>
              </a:rPr>
              <a:t>0 – 150 cm Water Storage</a:t>
            </a:r>
          </a:p>
        </p:txBody>
      </p:sp>
    </p:spTree>
    <p:extLst>
      <p:ext uri="{BB962C8B-B14F-4D97-AF65-F5344CB8AC3E}">
        <p14:creationId xmlns:p14="http://schemas.microsoft.com/office/powerpoint/2010/main" val="35959898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D373A168-58E8-D6D2-9510-46F9514C0CC6}"/>
              </a:ext>
            </a:extLst>
          </p:cNvPr>
          <p:cNvSpPr>
            <a:spLocks noGrp="1"/>
          </p:cNvSpPr>
          <p:nvPr>
            <p:ph type="title"/>
          </p:nvPr>
        </p:nvSpPr>
        <p:spPr>
          <a:xfrm>
            <a:off x="150876" y="1409304"/>
            <a:ext cx="7886700" cy="471788"/>
          </a:xfrm>
        </p:spPr>
        <p:txBody>
          <a:bodyPr/>
          <a:lstStyle/>
          <a:p>
            <a:r>
              <a:rPr lang="en-US"/>
              <a:t>Developing Your Baseline</a:t>
            </a:r>
          </a:p>
        </p:txBody>
      </p:sp>
      <p:pic>
        <p:nvPicPr>
          <p:cNvPr id="10" name="Content Placeholder 9" descr="Bulk density overlay placed on an image in web soil survey.  Bulk density is reported at the 0-10 cm depth for this layer.">
            <a:extLst>
              <a:ext uri="{FF2B5EF4-FFF2-40B4-BE49-F238E27FC236}">
                <a16:creationId xmlns:a16="http://schemas.microsoft.com/office/drawing/2014/main" id="{DC784350-0443-075F-3EF9-BA3516BA9B42}"/>
              </a:ext>
            </a:extLst>
          </p:cNvPr>
          <p:cNvPicPr>
            <a:picLocks noGrp="1" noChangeAspect="1"/>
          </p:cNvPicPr>
          <p:nvPr>
            <p:ph sz="quarter" idx="10"/>
          </p:nvPr>
        </p:nvPicPr>
        <p:blipFill>
          <a:blip r:embed="rId3"/>
          <a:stretch>
            <a:fillRect/>
          </a:stretch>
        </p:blipFill>
        <p:spPr>
          <a:xfrm>
            <a:off x="258693" y="1953116"/>
            <a:ext cx="4126892" cy="3672977"/>
          </a:xfrm>
        </p:spPr>
      </p:pic>
      <p:pic>
        <p:nvPicPr>
          <p:cNvPr id="12" name="Picture 11" descr="Bulk density overlay placed on an image in web soil survey.  Bulk density is reported at the 10-20 cm depth for this layer.">
            <a:extLst>
              <a:ext uri="{FF2B5EF4-FFF2-40B4-BE49-F238E27FC236}">
                <a16:creationId xmlns:a16="http://schemas.microsoft.com/office/drawing/2014/main" id="{9DF8BC2F-8A3B-98A1-83CB-69B49DB77624}"/>
              </a:ext>
            </a:extLst>
          </p:cNvPr>
          <p:cNvPicPr>
            <a:picLocks noChangeAspect="1"/>
          </p:cNvPicPr>
          <p:nvPr/>
        </p:nvPicPr>
        <p:blipFill>
          <a:blip r:embed="rId4"/>
          <a:stretch>
            <a:fillRect/>
          </a:stretch>
        </p:blipFill>
        <p:spPr>
          <a:xfrm>
            <a:off x="4475353" y="1940235"/>
            <a:ext cx="4093579" cy="3672977"/>
          </a:xfrm>
          <a:prstGeom prst="rect">
            <a:avLst/>
          </a:prstGeom>
        </p:spPr>
      </p:pic>
      <p:sp>
        <p:nvSpPr>
          <p:cNvPr id="13" name="TextBox 12">
            <a:extLst>
              <a:ext uri="{FF2B5EF4-FFF2-40B4-BE49-F238E27FC236}">
                <a16:creationId xmlns:a16="http://schemas.microsoft.com/office/drawing/2014/main" id="{8FA164AE-3572-11CA-1CD8-D7B65CD77DB6}"/>
              </a:ext>
            </a:extLst>
          </p:cNvPr>
          <p:cNvSpPr txBox="1"/>
          <p:nvPr/>
        </p:nvSpPr>
        <p:spPr>
          <a:xfrm>
            <a:off x="2896252" y="4994553"/>
            <a:ext cx="1197974" cy="646331"/>
          </a:xfrm>
          <a:prstGeom prst="rect">
            <a:avLst/>
          </a:prstGeom>
          <a:noFill/>
        </p:spPr>
        <p:txBody>
          <a:bodyPr wrap="square" rtlCol="0">
            <a:spAutoFit/>
          </a:bodyPr>
          <a:lstStyle/>
          <a:p>
            <a:r>
              <a:rPr lang="en-US" sz="1200" b="1" dirty="0">
                <a:solidFill>
                  <a:schemeClr val="bg1"/>
                </a:solidFill>
              </a:rPr>
              <a:t>0 – 10 cm Bulk Density</a:t>
            </a:r>
          </a:p>
        </p:txBody>
      </p:sp>
      <p:sp>
        <p:nvSpPr>
          <p:cNvPr id="14" name="TextBox 13">
            <a:extLst>
              <a:ext uri="{FF2B5EF4-FFF2-40B4-BE49-F238E27FC236}">
                <a16:creationId xmlns:a16="http://schemas.microsoft.com/office/drawing/2014/main" id="{4B830DF5-2046-0A67-5FD9-7CC6C6235A4C}"/>
              </a:ext>
            </a:extLst>
          </p:cNvPr>
          <p:cNvSpPr txBox="1"/>
          <p:nvPr/>
        </p:nvSpPr>
        <p:spPr>
          <a:xfrm>
            <a:off x="7129856" y="5102606"/>
            <a:ext cx="1217053" cy="461665"/>
          </a:xfrm>
          <a:prstGeom prst="rect">
            <a:avLst/>
          </a:prstGeom>
          <a:noFill/>
        </p:spPr>
        <p:txBody>
          <a:bodyPr wrap="square" rtlCol="0">
            <a:spAutoFit/>
          </a:bodyPr>
          <a:lstStyle/>
          <a:p>
            <a:r>
              <a:rPr lang="en-US" sz="1200" b="1">
                <a:solidFill>
                  <a:schemeClr val="bg1"/>
                </a:solidFill>
              </a:rPr>
              <a:t>10 – 20 cm Bulk Density</a:t>
            </a:r>
          </a:p>
        </p:txBody>
      </p:sp>
    </p:spTree>
    <p:extLst>
      <p:ext uri="{BB962C8B-B14F-4D97-AF65-F5344CB8AC3E}">
        <p14:creationId xmlns:p14="http://schemas.microsoft.com/office/powerpoint/2010/main" val="796217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Compaction susceptibility layer from web soil survey overlayed on an image file.">
            <a:extLst>
              <a:ext uri="{FF2B5EF4-FFF2-40B4-BE49-F238E27FC236}">
                <a16:creationId xmlns:a16="http://schemas.microsoft.com/office/drawing/2014/main" id="{78C4CC7C-9ECC-B4C7-ACD4-B0DEB2F845CD}"/>
              </a:ext>
            </a:extLst>
          </p:cNvPr>
          <p:cNvPicPr>
            <a:picLocks noChangeAspect="1"/>
          </p:cNvPicPr>
          <p:nvPr/>
        </p:nvPicPr>
        <p:blipFill>
          <a:blip r:embed="rId3"/>
          <a:stretch>
            <a:fillRect/>
          </a:stretch>
        </p:blipFill>
        <p:spPr>
          <a:xfrm>
            <a:off x="4499376" y="1931209"/>
            <a:ext cx="4107019" cy="3672977"/>
          </a:xfrm>
          <a:prstGeom prst="rect">
            <a:avLst/>
          </a:prstGeom>
        </p:spPr>
      </p:pic>
      <p:pic>
        <p:nvPicPr>
          <p:cNvPr id="3" name="Picture 2" descr="Organic Matter Depletion layer from web soil survey overlayed on an image file.">
            <a:extLst>
              <a:ext uri="{FF2B5EF4-FFF2-40B4-BE49-F238E27FC236}">
                <a16:creationId xmlns:a16="http://schemas.microsoft.com/office/drawing/2014/main" id="{DD717268-451F-E7DA-66ED-A1C679D6A106}"/>
              </a:ext>
            </a:extLst>
          </p:cNvPr>
          <p:cNvPicPr>
            <a:picLocks noChangeAspect="1"/>
          </p:cNvPicPr>
          <p:nvPr/>
        </p:nvPicPr>
        <p:blipFill>
          <a:blip r:embed="rId4"/>
          <a:stretch>
            <a:fillRect/>
          </a:stretch>
        </p:blipFill>
        <p:spPr>
          <a:xfrm>
            <a:off x="246558" y="1931210"/>
            <a:ext cx="4141343" cy="3672977"/>
          </a:xfrm>
          <a:prstGeom prst="rect">
            <a:avLst/>
          </a:prstGeom>
        </p:spPr>
      </p:pic>
      <p:sp>
        <p:nvSpPr>
          <p:cNvPr id="15" name="Title 14">
            <a:extLst>
              <a:ext uri="{FF2B5EF4-FFF2-40B4-BE49-F238E27FC236}">
                <a16:creationId xmlns:a16="http://schemas.microsoft.com/office/drawing/2014/main" id="{D373A168-58E8-D6D2-9510-46F9514C0CC6}"/>
              </a:ext>
            </a:extLst>
          </p:cNvPr>
          <p:cNvSpPr>
            <a:spLocks noGrp="1"/>
          </p:cNvSpPr>
          <p:nvPr>
            <p:ph type="title"/>
          </p:nvPr>
        </p:nvSpPr>
        <p:spPr>
          <a:xfrm>
            <a:off x="150876" y="1378050"/>
            <a:ext cx="7886700" cy="471788"/>
          </a:xfrm>
        </p:spPr>
        <p:txBody>
          <a:bodyPr/>
          <a:lstStyle/>
          <a:p>
            <a:r>
              <a:rPr lang="en-US"/>
              <a:t>Developing Your Baseline</a:t>
            </a:r>
          </a:p>
        </p:txBody>
      </p:sp>
      <p:sp>
        <p:nvSpPr>
          <p:cNvPr id="13" name="TextBox 12">
            <a:extLst>
              <a:ext uri="{FF2B5EF4-FFF2-40B4-BE49-F238E27FC236}">
                <a16:creationId xmlns:a16="http://schemas.microsoft.com/office/drawing/2014/main" id="{8FA164AE-3572-11CA-1CD8-D7B65CD77DB6}"/>
              </a:ext>
            </a:extLst>
          </p:cNvPr>
          <p:cNvSpPr txBox="1"/>
          <p:nvPr/>
        </p:nvSpPr>
        <p:spPr>
          <a:xfrm>
            <a:off x="2930362" y="5079112"/>
            <a:ext cx="1475587" cy="461665"/>
          </a:xfrm>
          <a:prstGeom prst="rect">
            <a:avLst/>
          </a:prstGeom>
          <a:noFill/>
        </p:spPr>
        <p:txBody>
          <a:bodyPr wrap="square" rtlCol="0">
            <a:spAutoFit/>
          </a:bodyPr>
          <a:lstStyle/>
          <a:p>
            <a:r>
              <a:rPr lang="en-US" sz="1200" b="1">
                <a:solidFill>
                  <a:schemeClr val="bg1"/>
                </a:solidFill>
              </a:rPr>
              <a:t>Organic Matter Depletion</a:t>
            </a:r>
          </a:p>
        </p:txBody>
      </p:sp>
      <p:sp>
        <p:nvSpPr>
          <p:cNvPr id="14" name="TextBox 13">
            <a:extLst>
              <a:ext uri="{FF2B5EF4-FFF2-40B4-BE49-F238E27FC236}">
                <a16:creationId xmlns:a16="http://schemas.microsoft.com/office/drawing/2014/main" id="{4B830DF5-2046-0A67-5FD9-7CC6C6235A4C}"/>
              </a:ext>
            </a:extLst>
          </p:cNvPr>
          <p:cNvSpPr txBox="1"/>
          <p:nvPr/>
        </p:nvSpPr>
        <p:spPr>
          <a:xfrm>
            <a:off x="7272848" y="5018285"/>
            <a:ext cx="1333547" cy="461665"/>
          </a:xfrm>
          <a:prstGeom prst="rect">
            <a:avLst/>
          </a:prstGeom>
          <a:noFill/>
        </p:spPr>
        <p:txBody>
          <a:bodyPr wrap="square" rtlCol="0">
            <a:spAutoFit/>
          </a:bodyPr>
          <a:lstStyle/>
          <a:p>
            <a:r>
              <a:rPr lang="en-US" sz="1200" b="1" dirty="0">
                <a:solidFill>
                  <a:schemeClr val="bg1"/>
                </a:solidFill>
              </a:rPr>
              <a:t>Compaction Susceptibility</a:t>
            </a:r>
          </a:p>
        </p:txBody>
      </p:sp>
    </p:spTree>
    <p:extLst>
      <p:ext uri="{BB962C8B-B14F-4D97-AF65-F5344CB8AC3E}">
        <p14:creationId xmlns:p14="http://schemas.microsoft.com/office/powerpoint/2010/main" val="36119864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C68CB99-E575-D6C9-FA51-1724D2ACC11F}"/>
              </a:ext>
            </a:extLst>
          </p:cNvPr>
          <p:cNvSpPr>
            <a:spLocks noGrp="1"/>
          </p:cNvSpPr>
          <p:nvPr>
            <p:ph type="body" sz="quarter" idx="11"/>
          </p:nvPr>
        </p:nvSpPr>
        <p:spPr>
          <a:xfrm>
            <a:off x="147584" y="1370335"/>
            <a:ext cx="6549819" cy="398312"/>
          </a:xfrm>
        </p:spPr>
        <p:txBody>
          <a:bodyPr/>
          <a:lstStyle/>
          <a:p>
            <a:r>
              <a:rPr lang="en-US"/>
              <a:t>Purposes to Practices</a:t>
            </a:r>
          </a:p>
          <a:p>
            <a:endParaRPr lang="en-US"/>
          </a:p>
        </p:txBody>
      </p:sp>
      <p:sp>
        <p:nvSpPr>
          <p:cNvPr id="4" name="Content Placeholder 3">
            <a:extLst>
              <a:ext uri="{FF2B5EF4-FFF2-40B4-BE49-F238E27FC236}">
                <a16:creationId xmlns:a16="http://schemas.microsoft.com/office/drawing/2014/main" id="{455188FC-4C2B-2AB1-8298-39C9698F978D}"/>
              </a:ext>
            </a:extLst>
          </p:cNvPr>
          <p:cNvSpPr>
            <a:spLocks noGrp="1"/>
          </p:cNvSpPr>
          <p:nvPr>
            <p:ph sz="quarter" idx="13"/>
          </p:nvPr>
        </p:nvSpPr>
        <p:spPr>
          <a:xfrm>
            <a:off x="249100" y="1842236"/>
            <a:ext cx="5849117" cy="1182998"/>
          </a:xfrm>
        </p:spPr>
        <p:txBody>
          <a:bodyPr lIns="68580" tIns="34290" rIns="68580" bIns="34290" anchor="t"/>
          <a:lstStyle/>
          <a:p>
            <a:pPr marL="0" indent="0">
              <a:buNone/>
            </a:pPr>
            <a:r>
              <a:rPr lang="en-US" sz="1500" b="1" dirty="0"/>
              <a:t>Minimize Disturbance</a:t>
            </a:r>
          </a:p>
          <a:p>
            <a:pPr marL="170974" indent="-170974"/>
            <a:r>
              <a:rPr lang="en-US" sz="1350" dirty="0"/>
              <a:t>Access Control (472), Conservation Cover (327), Fence (382), Forest Trails and Landings (655), Heavy Use Area Protection (561), Mulching (484), Prescribed Grazing (528),Road/Trail/Landing Closure (654), Tree/Shrub Site Preparation (490).</a:t>
            </a:r>
          </a:p>
          <a:p>
            <a:pPr lvl="2"/>
            <a:endParaRPr lang="en-US" sz="1350" dirty="0"/>
          </a:p>
          <a:p>
            <a:pPr lvl="1"/>
            <a:endParaRPr lang="en-US" dirty="0"/>
          </a:p>
        </p:txBody>
      </p:sp>
      <p:sp>
        <p:nvSpPr>
          <p:cNvPr id="8" name="Picture Placeholder 7">
            <a:extLst>
              <a:ext uri="{FF2B5EF4-FFF2-40B4-BE49-F238E27FC236}">
                <a16:creationId xmlns:a16="http://schemas.microsoft.com/office/drawing/2014/main" id="{36A13F08-3A0C-2F23-308E-036776E8E852}"/>
              </a:ext>
            </a:extLst>
          </p:cNvPr>
          <p:cNvSpPr>
            <a:spLocks noGrp="1"/>
          </p:cNvSpPr>
          <p:nvPr>
            <p:ph type="pic" sz="quarter" idx="12"/>
          </p:nvPr>
        </p:nvSpPr>
        <p:spPr>
          <a:xfrm>
            <a:off x="7182093" y="1431608"/>
            <a:ext cx="1733309" cy="3914774"/>
          </a:xfrm>
        </p:spPr>
        <p:txBody>
          <a:bodyPr/>
          <a:lstStyle/>
          <a:p>
            <a:endParaRPr lang="en-US"/>
          </a:p>
        </p:txBody>
      </p:sp>
      <p:pic>
        <p:nvPicPr>
          <p:cNvPr id="10" name="Picture 9" descr="Compaction data from logging machinery's impacts on forest soil bulk density.">
            <a:extLst>
              <a:ext uri="{FF2B5EF4-FFF2-40B4-BE49-F238E27FC236}">
                <a16:creationId xmlns:a16="http://schemas.microsoft.com/office/drawing/2014/main" id="{46ED3F90-E8EA-3C94-0671-1FA0A9690490}"/>
              </a:ext>
            </a:extLst>
          </p:cNvPr>
          <p:cNvPicPr>
            <a:picLocks noChangeAspect="1"/>
          </p:cNvPicPr>
          <p:nvPr/>
        </p:nvPicPr>
        <p:blipFill>
          <a:blip r:embed="rId3"/>
          <a:stretch>
            <a:fillRect/>
          </a:stretch>
        </p:blipFill>
        <p:spPr>
          <a:xfrm>
            <a:off x="875256" y="3362235"/>
            <a:ext cx="4620411" cy="2448518"/>
          </a:xfrm>
          <a:prstGeom prst="rect">
            <a:avLst/>
          </a:prstGeom>
        </p:spPr>
      </p:pic>
      <p:grpSp>
        <p:nvGrpSpPr>
          <p:cNvPr id="16" name="Group 15" descr="Image of an access road through a forest stand used for data collection for scientific study.">
            <a:extLst>
              <a:ext uri="{FF2B5EF4-FFF2-40B4-BE49-F238E27FC236}">
                <a16:creationId xmlns:a16="http://schemas.microsoft.com/office/drawing/2014/main" id="{C617A48A-1E44-7624-ABFE-38BBB2495A5D}"/>
              </a:ext>
            </a:extLst>
          </p:cNvPr>
          <p:cNvGrpSpPr/>
          <p:nvPr/>
        </p:nvGrpSpPr>
        <p:grpSpPr>
          <a:xfrm>
            <a:off x="5976991" y="1319689"/>
            <a:ext cx="3167009" cy="4214813"/>
            <a:chOff x="8107866" y="547312"/>
            <a:chExt cx="4222679" cy="5619750"/>
          </a:xfrm>
        </p:grpSpPr>
        <p:pic>
          <p:nvPicPr>
            <p:cNvPr id="9" name="Picture 8">
              <a:extLst>
                <a:ext uri="{FF2B5EF4-FFF2-40B4-BE49-F238E27FC236}">
                  <a16:creationId xmlns:a16="http://schemas.microsoft.com/office/drawing/2014/main" id="{94F080D7-2E24-BD07-42B7-F6141A5A7D9D}"/>
                </a:ext>
              </a:extLst>
            </p:cNvPr>
            <p:cNvPicPr>
              <a:picLocks noChangeAspect="1"/>
            </p:cNvPicPr>
            <p:nvPr/>
          </p:nvPicPr>
          <p:blipFill>
            <a:blip r:embed="rId4"/>
            <a:stretch>
              <a:fillRect/>
            </a:stretch>
          </p:blipFill>
          <p:spPr>
            <a:xfrm>
              <a:off x="8107866" y="547312"/>
              <a:ext cx="4222679" cy="5619750"/>
            </a:xfrm>
            <a:prstGeom prst="rect">
              <a:avLst/>
            </a:prstGeom>
          </p:spPr>
        </p:pic>
        <p:sp>
          <p:nvSpPr>
            <p:cNvPr id="12" name="TextBox 11">
              <a:extLst>
                <a:ext uri="{FF2B5EF4-FFF2-40B4-BE49-F238E27FC236}">
                  <a16:creationId xmlns:a16="http://schemas.microsoft.com/office/drawing/2014/main" id="{D9F3C526-ED4F-C288-1872-18A91D972EAB}"/>
                </a:ext>
              </a:extLst>
            </p:cNvPr>
            <p:cNvSpPr txBox="1"/>
            <p:nvPr/>
          </p:nvSpPr>
          <p:spPr>
            <a:xfrm>
              <a:off x="8269502" y="5776707"/>
              <a:ext cx="2304402" cy="338555"/>
            </a:xfrm>
            <a:prstGeom prst="rect">
              <a:avLst/>
            </a:prstGeom>
            <a:noFill/>
          </p:spPr>
          <p:txBody>
            <a:bodyPr wrap="square" lIns="68580" tIns="34290" rIns="68580" bIns="34290" rtlCol="0" anchor="t">
              <a:spAutoFit/>
            </a:bodyPr>
            <a:lstStyle/>
            <a:p>
              <a:r>
                <a:rPr lang="en-US" sz="1200" i="1">
                  <a:solidFill>
                    <a:srgbClr val="FFFFFF"/>
                  </a:solidFill>
                </a:rPr>
                <a:t>Gibson et al 2023</a:t>
              </a:r>
            </a:p>
          </p:txBody>
        </p:sp>
      </p:grpSp>
      <p:sp>
        <p:nvSpPr>
          <p:cNvPr id="13" name="TextBox 12">
            <a:extLst>
              <a:ext uri="{FF2B5EF4-FFF2-40B4-BE49-F238E27FC236}">
                <a16:creationId xmlns:a16="http://schemas.microsoft.com/office/drawing/2014/main" id="{830DA99A-3830-5F82-2EFD-3361E4020F3E}"/>
              </a:ext>
            </a:extLst>
          </p:cNvPr>
          <p:cNvSpPr txBox="1"/>
          <p:nvPr/>
        </p:nvSpPr>
        <p:spPr>
          <a:xfrm>
            <a:off x="249100" y="5643975"/>
            <a:ext cx="1009597" cy="334835"/>
          </a:xfrm>
          <a:prstGeom prst="rect">
            <a:avLst/>
          </a:prstGeom>
          <a:noFill/>
        </p:spPr>
        <p:txBody>
          <a:bodyPr wrap="square" rtlCol="0">
            <a:spAutoFit/>
          </a:bodyPr>
          <a:lstStyle/>
          <a:p>
            <a:r>
              <a:rPr lang="en-US" sz="788" dirty="0"/>
              <a:t>Gibson et al 2023</a:t>
            </a:r>
          </a:p>
        </p:txBody>
      </p:sp>
      <p:grpSp>
        <p:nvGrpSpPr>
          <p:cNvPr id="23" name="Group 22">
            <a:extLst>
              <a:ext uri="{FF2B5EF4-FFF2-40B4-BE49-F238E27FC236}">
                <a16:creationId xmlns:a16="http://schemas.microsoft.com/office/drawing/2014/main" id="{44C5965B-8B24-7361-96FC-AE7FF88E5C15}"/>
              </a:ext>
              <a:ext uri="{C183D7F6-B498-43B3-948B-1728B52AA6E4}">
                <adec:decorative xmlns:adec="http://schemas.microsoft.com/office/drawing/2017/decorative" val="1"/>
              </a:ext>
            </a:extLst>
          </p:cNvPr>
          <p:cNvGrpSpPr/>
          <p:nvPr/>
        </p:nvGrpSpPr>
        <p:grpSpPr>
          <a:xfrm>
            <a:off x="1462292" y="3806049"/>
            <a:ext cx="3228111" cy="1825524"/>
            <a:chOff x="2001531" y="4320352"/>
            <a:chExt cx="3307626" cy="1870492"/>
          </a:xfrm>
        </p:grpSpPr>
        <p:sp>
          <p:nvSpPr>
            <p:cNvPr id="3" name="Rectangle 2">
              <a:extLst>
                <a:ext uri="{FF2B5EF4-FFF2-40B4-BE49-F238E27FC236}">
                  <a16:creationId xmlns:a16="http://schemas.microsoft.com/office/drawing/2014/main" id="{FB67BD69-A21E-E80A-19C7-06EADAE59125}"/>
                </a:ext>
              </a:extLst>
            </p:cNvPr>
            <p:cNvSpPr/>
            <p:nvPr/>
          </p:nvSpPr>
          <p:spPr>
            <a:xfrm>
              <a:off x="2001531" y="4653887"/>
              <a:ext cx="254682" cy="1173707"/>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Rectangle 6">
              <a:extLst>
                <a:ext uri="{FF2B5EF4-FFF2-40B4-BE49-F238E27FC236}">
                  <a16:creationId xmlns:a16="http://schemas.microsoft.com/office/drawing/2014/main" id="{547F521A-181F-56A7-9A41-78A645E7066E}"/>
                </a:ext>
              </a:extLst>
            </p:cNvPr>
            <p:cNvSpPr/>
            <p:nvPr/>
          </p:nvSpPr>
          <p:spPr>
            <a:xfrm>
              <a:off x="3018615" y="4535502"/>
              <a:ext cx="271508" cy="998666"/>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Rectangle 10">
              <a:extLst>
                <a:ext uri="{FF2B5EF4-FFF2-40B4-BE49-F238E27FC236}">
                  <a16:creationId xmlns:a16="http://schemas.microsoft.com/office/drawing/2014/main" id="{6DE0477E-055B-6B2D-AF6A-50F5B0CA1F35}"/>
                </a:ext>
              </a:extLst>
            </p:cNvPr>
            <p:cNvSpPr/>
            <p:nvPr/>
          </p:nvSpPr>
          <p:spPr>
            <a:xfrm>
              <a:off x="4042942" y="4535501"/>
              <a:ext cx="264809" cy="1655343"/>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Rectangle 13">
              <a:extLst>
                <a:ext uri="{FF2B5EF4-FFF2-40B4-BE49-F238E27FC236}">
                  <a16:creationId xmlns:a16="http://schemas.microsoft.com/office/drawing/2014/main" id="{F161F07D-03E9-0239-B22C-63A88BB54773}"/>
                </a:ext>
              </a:extLst>
            </p:cNvPr>
            <p:cNvSpPr/>
            <p:nvPr/>
          </p:nvSpPr>
          <p:spPr>
            <a:xfrm>
              <a:off x="5056415" y="4320352"/>
              <a:ext cx="252742" cy="1125105"/>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grpSp>
      <p:grpSp>
        <p:nvGrpSpPr>
          <p:cNvPr id="24" name="Group 23">
            <a:extLst>
              <a:ext uri="{FF2B5EF4-FFF2-40B4-BE49-F238E27FC236}">
                <a16:creationId xmlns:a16="http://schemas.microsoft.com/office/drawing/2014/main" id="{91A23F53-BC28-3F84-DD4F-3D182EADF398}"/>
              </a:ext>
              <a:ext uri="{C183D7F6-B498-43B3-948B-1728B52AA6E4}">
                <adec:decorative xmlns:adec="http://schemas.microsoft.com/office/drawing/2017/decorative" val="1"/>
              </a:ext>
            </a:extLst>
          </p:cNvPr>
          <p:cNvGrpSpPr/>
          <p:nvPr/>
        </p:nvGrpSpPr>
        <p:grpSpPr>
          <a:xfrm>
            <a:off x="1716813" y="3874797"/>
            <a:ext cx="3251559" cy="1300073"/>
            <a:chOff x="2326749" y="4243221"/>
            <a:chExt cx="3331658" cy="1332098"/>
          </a:xfrm>
        </p:grpSpPr>
        <p:sp>
          <p:nvSpPr>
            <p:cNvPr id="5" name="Rectangle 4">
              <a:extLst>
                <a:ext uri="{FF2B5EF4-FFF2-40B4-BE49-F238E27FC236}">
                  <a16:creationId xmlns:a16="http://schemas.microsoft.com/office/drawing/2014/main" id="{5D52BF35-7EF4-D05D-16FA-D6005E66071D}"/>
                </a:ext>
              </a:extLst>
            </p:cNvPr>
            <p:cNvSpPr/>
            <p:nvPr/>
          </p:nvSpPr>
          <p:spPr>
            <a:xfrm>
              <a:off x="2326749" y="4335528"/>
              <a:ext cx="249768" cy="833587"/>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Rectangle 14">
              <a:extLst>
                <a:ext uri="{FF2B5EF4-FFF2-40B4-BE49-F238E27FC236}">
                  <a16:creationId xmlns:a16="http://schemas.microsoft.com/office/drawing/2014/main" id="{17283C36-3D0C-77EF-8AC3-582C7A085DA3}"/>
                </a:ext>
              </a:extLst>
            </p:cNvPr>
            <p:cNvSpPr/>
            <p:nvPr/>
          </p:nvSpPr>
          <p:spPr>
            <a:xfrm>
              <a:off x="3361454" y="4524443"/>
              <a:ext cx="251869" cy="736980"/>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8" name="Rectangle 17">
              <a:extLst>
                <a:ext uri="{FF2B5EF4-FFF2-40B4-BE49-F238E27FC236}">
                  <a16:creationId xmlns:a16="http://schemas.microsoft.com/office/drawing/2014/main" id="{EE05D7F1-6A85-AE74-2C98-8DFB342DF10B}"/>
                </a:ext>
              </a:extLst>
            </p:cNvPr>
            <p:cNvSpPr/>
            <p:nvPr/>
          </p:nvSpPr>
          <p:spPr>
            <a:xfrm>
              <a:off x="4375741" y="4524443"/>
              <a:ext cx="255212" cy="1050876"/>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 name="Rectangle 18">
              <a:extLst>
                <a:ext uri="{FF2B5EF4-FFF2-40B4-BE49-F238E27FC236}">
                  <a16:creationId xmlns:a16="http://schemas.microsoft.com/office/drawing/2014/main" id="{A562B83C-7F28-3319-DB3C-438F656B1D6D}"/>
                </a:ext>
              </a:extLst>
            </p:cNvPr>
            <p:cNvSpPr/>
            <p:nvPr/>
          </p:nvSpPr>
          <p:spPr>
            <a:xfrm>
              <a:off x="5393597" y="4243221"/>
              <a:ext cx="264810" cy="1018202"/>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grpSp>
      <p:grpSp>
        <p:nvGrpSpPr>
          <p:cNvPr id="25" name="Group 24">
            <a:extLst>
              <a:ext uri="{FF2B5EF4-FFF2-40B4-BE49-F238E27FC236}">
                <a16:creationId xmlns:a16="http://schemas.microsoft.com/office/drawing/2014/main" id="{877E86A3-E5DB-49EB-980A-32568C27B2BC}"/>
              </a:ext>
              <a:ext uri="{C183D7F6-B498-43B3-948B-1728B52AA6E4}">
                <adec:decorative xmlns:adec="http://schemas.microsoft.com/office/drawing/2017/decorative" val="1"/>
              </a:ext>
            </a:extLst>
          </p:cNvPr>
          <p:cNvGrpSpPr/>
          <p:nvPr/>
        </p:nvGrpSpPr>
        <p:grpSpPr>
          <a:xfrm>
            <a:off x="1975971" y="3487717"/>
            <a:ext cx="3257710" cy="2046785"/>
            <a:chOff x="2659040" y="3976050"/>
            <a:chExt cx="3337956" cy="2097204"/>
          </a:xfrm>
        </p:grpSpPr>
        <p:sp>
          <p:nvSpPr>
            <p:cNvPr id="6" name="Rectangle 5">
              <a:extLst>
                <a:ext uri="{FF2B5EF4-FFF2-40B4-BE49-F238E27FC236}">
                  <a16:creationId xmlns:a16="http://schemas.microsoft.com/office/drawing/2014/main" id="{E13E57CB-7D85-501A-EA2E-92418BD5D4D2}"/>
                </a:ext>
              </a:extLst>
            </p:cNvPr>
            <p:cNvSpPr/>
            <p:nvPr/>
          </p:nvSpPr>
          <p:spPr>
            <a:xfrm>
              <a:off x="2659040" y="4585648"/>
              <a:ext cx="271844" cy="1487606"/>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0" name="Rectangle 19">
              <a:extLst>
                <a:ext uri="{FF2B5EF4-FFF2-40B4-BE49-F238E27FC236}">
                  <a16:creationId xmlns:a16="http://schemas.microsoft.com/office/drawing/2014/main" id="{5E46F576-4F3E-F7CD-B7AB-7BC06F3D051D}"/>
                </a:ext>
              </a:extLst>
            </p:cNvPr>
            <p:cNvSpPr/>
            <p:nvPr/>
          </p:nvSpPr>
          <p:spPr>
            <a:xfrm>
              <a:off x="3684229" y="3976050"/>
              <a:ext cx="289451" cy="1360226"/>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 name="Rectangle 20">
              <a:extLst>
                <a:ext uri="{FF2B5EF4-FFF2-40B4-BE49-F238E27FC236}">
                  <a16:creationId xmlns:a16="http://schemas.microsoft.com/office/drawing/2014/main" id="{1226F70E-9F78-9458-2423-A3B088F0F025}"/>
                </a:ext>
              </a:extLst>
            </p:cNvPr>
            <p:cNvSpPr/>
            <p:nvPr/>
          </p:nvSpPr>
          <p:spPr>
            <a:xfrm>
              <a:off x="4697701" y="4230806"/>
              <a:ext cx="289451" cy="1473957"/>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2" name="Rectangle 21">
              <a:extLst>
                <a:ext uri="{FF2B5EF4-FFF2-40B4-BE49-F238E27FC236}">
                  <a16:creationId xmlns:a16="http://schemas.microsoft.com/office/drawing/2014/main" id="{5DCEDBC5-D0A3-B312-C1E6-AD9EFFF47A0C}"/>
                </a:ext>
              </a:extLst>
            </p:cNvPr>
            <p:cNvSpPr/>
            <p:nvPr/>
          </p:nvSpPr>
          <p:spPr>
            <a:xfrm>
              <a:off x="5725152" y="4117075"/>
              <a:ext cx="271844" cy="1473957"/>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Tree>
    <p:extLst>
      <p:ext uri="{BB962C8B-B14F-4D97-AF65-F5344CB8AC3E}">
        <p14:creationId xmlns:p14="http://schemas.microsoft.com/office/powerpoint/2010/main" val="358114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23"/>
                                        </p:tgtEl>
                                      </p:cBhvr>
                                    </p:animEffect>
                                    <p:set>
                                      <p:cBhvr>
                                        <p:cTn id="12" dur="1" fill="hold">
                                          <p:stCondLst>
                                            <p:cond delay="499"/>
                                          </p:stCondLst>
                                        </p:cTn>
                                        <p:tgtEl>
                                          <p:spTgt spid="23"/>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5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24"/>
                                        </p:tgtEl>
                                      </p:cBhvr>
                                    </p:animEffect>
                                    <p:set>
                                      <p:cBhvr>
                                        <p:cTn id="22" dur="1" fill="hold">
                                          <p:stCondLst>
                                            <p:cond delay="499"/>
                                          </p:stCondLst>
                                        </p:cTn>
                                        <p:tgtEl>
                                          <p:spTgt spid="24"/>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fade">
                                      <p:cBhvr>
                                        <p:cTn id="2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C68CB99-E575-D6C9-FA51-1724D2ACC11F}"/>
              </a:ext>
            </a:extLst>
          </p:cNvPr>
          <p:cNvSpPr>
            <a:spLocks noGrp="1"/>
          </p:cNvSpPr>
          <p:nvPr>
            <p:ph type="body" sz="quarter" idx="11"/>
          </p:nvPr>
        </p:nvSpPr>
        <p:spPr/>
        <p:txBody>
          <a:bodyPr/>
          <a:lstStyle/>
          <a:p>
            <a:r>
              <a:rPr lang="en-US"/>
              <a:t>Purposes to Practices</a:t>
            </a:r>
          </a:p>
          <a:p>
            <a:endParaRPr lang="en-US"/>
          </a:p>
        </p:txBody>
      </p:sp>
      <p:sp>
        <p:nvSpPr>
          <p:cNvPr id="4" name="Content Placeholder 3">
            <a:extLst>
              <a:ext uri="{FF2B5EF4-FFF2-40B4-BE49-F238E27FC236}">
                <a16:creationId xmlns:a16="http://schemas.microsoft.com/office/drawing/2014/main" id="{455188FC-4C2B-2AB1-8298-39C9698F978D}"/>
              </a:ext>
            </a:extLst>
          </p:cNvPr>
          <p:cNvSpPr>
            <a:spLocks noGrp="1"/>
          </p:cNvSpPr>
          <p:nvPr>
            <p:ph sz="quarter" idx="13"/>
          </p:nvPr>
        </p:nvSpPr>
        <p:spPr>
          <a:xfrm>
            <a:off x="377190" y="2080022"/>
            <a:ext cx="5365434" cy="3380994"/>
          </a:xfrm>
        </p:spPr>
        <p:txBody>
          <a:bodyPr lIns="68580" tIns="34290" rIns="68580" bIns="34290" anchor="t"/>
          <a:lstStyle/>
          <a:p>
            <a:pPr marL="0" indent="0">
              <a:buNone/>
            </a:pPr>
            <a:r>
              <a:rPr lang="en-US" sz="1500" b="1"/>
              <a:t>Minimize Disturbance</a:t>
            </a:r>
          </a:p>
          <a:p>
            <a:pPr marL="170974" indent="-170974"/>
            <a:r>
              <a:rPr lang="en-US" sz="1500"/>
              <a:t>Some practices can have an opposite effect on above and below ground soil health properties. </a:t>
            </a:r>
          </a:p>
        </p:txBody>
      </p:sp>
      <p:sp>
        <p:nvSpPr>
          <p:cNvPr id="8" name="Picture Placeholder 7">
            <a:extLst>
              <a:ext uri="{FF2B5EF4-FFF2-40B4-BE49-F238E27FC236}">
                <a16:creationId xmlns:a16="http://schemas.microsoft.com/office/drawing/2014/main" id="{36A13F08-3A0C-2F23-308E-036776E8E852}"/>
              </a:ext>
            </a:extLst>
          </p:cNvPr>
          <p:cNvSpPr>
            <a:spLocks noGrp="1"/>
          </p:cNvSpPr>
          <p:nvPr>
            <p:ph type="pic" sz="quarter" idx="12"/>
          </p:nvPr>
        </p:nvSpPr>
        <p:spPr/>
        <p:txBody>
          <a:bodyPr/>
          <a:lstStyle/>
          <a:p>
            <a:endParaRPr lang="en-US"/>
          </a:p>
        </p:txBody>
      </p:sp>
      <p:sp>
        <p:nvSpPr>
          <p:cNvPr id="13" name="TextBox 12">
            <a:extLst>
              <a:ext uri="{FF2B5EF4-FFF2-40B4-BE49-F238E27FC236}">
                <a16:creationId xmlns:a16="http://schemas.microsoft.com/office/drawing/2014/main" id="{830DA99A-3830-5F82-2EFD-3361E4020F3E}"/>
              </a:ext>
            </a:extLst>
          </p:cNvPr>
          <p:cNvSpPr txBox="1"/>
          <p:nvPr/>
        </p:nvSpPr>
        <p:spPr>
          <a:xfrm>
            <a:off x="761577" y="5457825"/>
            <a:ext cx="1495848" cy="213585"/>
          </a:xfrm>
          <a:prstGeom prst="rect">
            <a:avLst/>
          </a:prstGeom>
          <a:noFill/>
        </p:spPr>
        <p:txBody>
          <a:bodyPr wrap="square" rtlCol="0">
            <a:spAutoFit/>
          </a:bodyPr>
          <a:lstStyle/>
          <a:p>
            <a:r>
              <a:rPr lang="en-US" sz="788"/>
              <a:t>Binkley and Fisher 2020</a:t>
            </a:r>
          </a:p>
        </p:txBody>
      </p:sp>
      <p:pic>
        <p:nvPicPr>
          <p:cNvPr id="5" name="Picture 4" descr="Site preparation stand response data for Loblolly plantations in North Carlolina.  Looking at disking, subsoiling, and a combination of the two.">
            <a:extLst>
              <a:ext uri="{FF2B5EF4-FFF2-40B4-BE49-F238E27FC236}">
                <a16:creationId xmlns:a16="http://schemas.microsoft.com/office/drawing/2014/main" id="{8A0BD747-8030-3F75-DC8B-AF799906F954}"/>
              </a:ext>
            </a:extLst>
          </p:cNvPr>
          <p:cNvPicPr>
            <a:picLocks noChangeAspect="1"/>
          </p:cNvPicPr>
          <p:nvPr/>
        </p:nvPicPr>
        <p:blipFill rotWithShape="1">
          <a:blip r:embed="rId3"/>
          <a:srcRect l="5253" t="17843"/>
          <a:stretch/>
        </p:blipFill>
        <p:spPr>
          <a:xfrm>
            <a:off x="430604" y="3250406"/>
            <a:ext cx="5229910" cy="2207418"/>
          </a:xfrm>
          <a:prstGeom prst="rect">
            <a:avLst/>
          </a:prstGeom>
        </p:spPr>
      </p:pic>
      <p:pic>
        <p:nvPicPr>
          <p:cNvPr id="7" name="Picture 6" descr="a soil profile exposed to show how site preparation practices affect the soil.">
            <a:extLst>
              <a:ext uri="{FF2B5EF4-FFF2-40B4-BE49-F238E27FC236}">
                <a16:creationId xmlns:a16="http://schemas.microsoft.com/office/drawing/2014/main" id="{5E94B802-5482-E9E5-EE49-A1EE72BB4F65}"/>
              </a:ext>
            </a:extLst>
          </p:cNvPr>
          <p:cNvPicPr>
            <a:picLocks noChangeAspect="1"/>
          </p:cNvPicPr>
          <p:nvPr/>
        </p:nvPicPr>
        <p:blipFill>
          <a:blip r:embed="rId4"/>
          <a:stretch>
            <a:fillRect/>
          </a:stretch>
        </p:blipFill>
        <p:spPr>
          <a:xfrm>
            <a:off x="5873873" y="1472413"/>
            <a:ext cx="3254888" cy="3985412"/>
          </a:xfrm>
          <a:prstGeom prst="rect">
            <a:avLst/>
          </a:prstGeom>
        </p:spPr>
      </p:pic>
      <p:sp>
        <p:nvSpPr>
          <p:cNvPr id="3" name="Rectangle 2">
            <a:extLst>
              <a:ext uri="{FF2B5EF4-FFF2-40B4-BE49-F238E27FC236}">
                <a16:creationId xmlns:a16="http://schemas.microsoft.com/office/drawing/2014/main" id="{81B3203F-0224-304D-324C-BD93B4DE0C7B}"/>
              </a:ext>
              <a:ext uri="{C183D7F6-B498-43B3-948B-1728B52AA6E4}">
                <adec:decorative xmlns:adec="http://schemas.microsoft.com/office/drawing/2017/decorative" val="1"/>
              </a:ext>
            </a:extLst>
          </p:cNvPr>
          <p:cNvSpPr/>
          <p:nvPr/>
        </p:nvSpPr>
        <p:spPr>
          <a:xfrm>
            <a:off x="595563" y="3338763"/>
            <a:ext cx="2057401" cy="60447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Rectangle 5">
            <a:extLst>
              <a:ext uri="{FF2B5EF4-FFF2-40B4-BE49-F238E27FC236}">
                <a16:creationId xmlns:a16="http://schemas.microsoft.com/office/drawing/2014/main" id="{53CBFEA4-162B-0F70-8149-26AA03668DCA}"/>
              </a:ext>
              <a:ext uri="{C183D7F6-B498-43B3-948B-1728B52AA6E4}">
                <adec:decorative xmlns:adec="http://schemas.microsoft.com/office/drawing/2017/decorative" val="1"/>
              </a:ext>
            </a:extLst>
          </p:cNvPr>
          <p:cNvSpPr/>
          <p:nvPr/>
        </p:nvSpPr>
        <p:spPr>
          <a:xfrm>
            <a:off x="2902618" y="4331368"/>
            <a:ext cx="1230230" cy="89334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a:extLst>
              <a:ext uri="{FF2B5EF4-FFF2-40B4-BE49-F238E27FC236}">
                <a16:creationId xmlns:a16="http://schemas.microsoft.com/office/drawing/2014/main" id="{96374A3C-E900-76F5-5D07-13A4C27EEDFE}"/>
              </a:ext>
              <a:ext uri="{C183D7F6-B498-43B3-948B-1728B52AA6E4}">
                <adec:decorative xmlns:adec="http://schemas.microsoft.com/office/drawing/2017/decorative" val="1"/>
              </a:ext>
            </a:extLst>
          </p:cNvPr>
          <p:cNvSpPr/>
          <p:nvPr/>
        </p:nvSpPr>
        <p:spPr>
          <a:xfrm>
            <a:off x="4138864" y="3429000"/>
            <a:ext cx="670760" cy="1795713"/>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E3360D81-07D5-9F88-3561-B9E96E96EA36}"/>
              </a:ext>
              <a:ext uri="{C183D7F6-B498-43B3-948B-1728B52AA6E4}">
                <adec:decorative xmlns:adec="http://schemas.microsoft.com/office/drawing/2017/decorative" val="1"/>
              </a:ext>
            </a:extLst>
          </p:cNvPr>
          <p:cNvSpPr/>
          <p:nvPr/>
        </p:nvSpPr>
        <p:spPr>
          <a:xfrm>
            <a:off x="5188618" y="4331368"/>
            <a:ext cx="302699" cy="89334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4979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3"/>
                                        </p:tgtEl>
                                      </p:cBhvr>
                                    </p:animEffect>
                                    <p:set>
                                      <p:cBhvr>
                                        <p:cTn id="12" dur="1" fill="hold">
                                          <p:stCondLst>
                                            <p:cond delay="499"/>
                                          </p:stCondLst>
                                        </p:cTn>
                                        <p:tgtEl>
                                          <p:spTgt spid="3"/>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6" grpId="0" animBg="1"/>
      <p:bldP spid="9" grpId="0" animBg="1"/>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C68CB99-E575-D6C9-FA51-1724D2ACC11F}"/>
              </a:ext>
            </a:extLst>
          </p:cNvPr>
          <p:cNvSpPr>
            <a:spLocks noGrp="1"/>
          </p:cNvSpPr>
          <p:nvPr>
            <p:ph type="body" sz="quarter" idx="11"/>
          </p:nvPr>
        </p:nvSpPr>
        <p:spPr/>
        <p:txBody>
          <a:bodyPr/>
          <a:lstStyle/>
          <a:p>
            <a:r>
              <a:rPr lang="en-US"/>
              <a:t>Purposes to Practices</a:t>
            </a:r>
          </a:p>
          <a:p>
            <a:endParaRPr lang="en-US"/>
          </a:p>
        </p:txBody>
      </p:sp>
      <p:sp>
        <p:nvSpPr>
          <p:cNvPr id="4" name="Content Placeholder 3">
            <a:extLst>
              <a:ext uri="{FF2B5EF4-FFF2-40B4-BE49-F238E27FC236}">
                <a16:creationId xmlns:a16="http://schemas.microsoft.com/office/drawing/2014/main" id="{455188FC-4C2B-2AB1-8298-39C9698F978D}"/>
              </a:ext>
            </a:extLst>
          </p:cNvPr>
          <p:cNvSpPr>
            <a:spLocks noGrp="1"/>
          </p:cNvSpPr>
          <p:nvPr>
            <p:ph sz="quarter" idx="13"/>
          </p:nvPr>
        </p:nvSpPr>
        <p:spPr>
          <a:xfrm>
            <a:off x="322581" y="1971606"/>
            <a:ext cx="5921518" cy="3380994"/>
          </a:xfrm>
        </p:spPr>
        <p:txBody>
          <a:bodyPr lIns="68580" tIns="34290" rIns="68580" bIns="34290" anchor="t"/>
          <a:lstStyle/>
          <a:p>
            <a:pPr marL="0" indent="0">
              <a:buNone/>
            </a:pPr>
            <a:r>
              <a:rPr lang="en-US" sz="1500" b="1"/>
              <a:t>Maximize Soil Cover</a:t>
            </a:r>
          </a:p>
          <a:p>
            <a:pPr marL="170974" indent="-170974"/>
            <a:r>
              <a:rPr lang="en-US" sz="1350"/>
              <a:t>Brush Management (314), Fence (382), Fuel Break (383), Forest Stand Improvement (666), Critical Area Planting (342), Rangeland Seeding, Mulching (484), Tree/Shrub Establishment (612), Woody Residue Treatment (384).</a:t>
            </a:r>
          </a:p>
          <a:p>
            <a:pPr marL="513874" lvl="1" indent="-170974"/>
            <a:endParaRPr lang="en-US"/>
          </a:p>
        </p:txBody>
      </p:sp>
      <p:sp>
        <p:nvSpPr>
          <p:cNvPr id="8" name="Picture Placeholder 7">
            <a:extLst>
              <a:ext uri="{FF2B5EF4-FFF2-40B4-BE49-F238E27FC236}">
                <a16:creationId xmlns:a16="http://schemas.microsoft.com/office/drawing/2014/main" id="{36A13F08-3A0C-2F23-308E-036776E8E852}"/>
              </a:ext>
            </a:extLst>
          </p:cNvPr>
          <p:cNvSpPr>
            <a:spLocks noGrp="1"/>
          </p:cNvSpPr>
          <p:nvPr>
            <p:ph type="pic" sz="quarter" idx="12"/>
          </p:nvPr>
        </p:nvSpPr>
        <p:spPr/>
        <p:txBody>
          <a:bodyPr/>
          <a:lstStyle/>
          <a:p>
            <a:endParaRPr lang="en-US"/>
          </a:p>
        </p:txBody>
      </p:sp>
      <p:pic>
        <p:nvPicPr>
          <p:cNvPr id="3" name="Picture 2" descr="An image of a masticated forest area with residue left from process on the forest floor.">
            <a:extLst>
              <a:ext uri="{FF2B5EF4-FFF2-40B4-BE49-F238E27FC236}">
                <a16:creationId xmlns:a16="http://schemas.microsoft.com/office/drawing/2014/main" id="{C297B7FC-61C9-2689-6D32-0A9A4F726DDA}"/>
              </a:ext>
            </a:extLst>
          </p:cNvPr>
          <p:cNvPicPr>
            <a:picLocks noChangeAspect="1"/>
          </p:cNvPicPr>
          <p:nvPr/>
        </p:nvPicPr>
        <p:blipFill rotWithShape="1">
          <a:blip r:embed="rId3"/>
          <a:srcRect r="26021"/>
          <a:stretch/>
        </p:blipFill>
        <p:spPr>
          <a:xfrm>
            <a:off x="6908008" y="1540655"/>
            <a:ext cx="2171699" cy="3917169"/>
          </a:xfrm>
          <a:prstGeom prst="rect">
            <a:avLst/>
          </a:prstGeom>
        </p:spPr>
      </p:pic>
      <p:sp>
        <p:nvSpPr>
          <p:cNvPr id="5" name="TextBox 4">
            <a:extLst>
              <a:ext uri="{FF2B5EF4-FFF2-40B4-BE49-F238E27FC236}">
                <a16:creationId xmlns:a16="http://schemas.microsoft.com/office/drawing/2014/main" id="{8EFAA363-2BF9-68A5-6DFB-49089C7EF9DD}"/>
              </a:ext>
            </a:extLst>
          </p:cNvPr>
          <p:cNvSpPr txBox="1"/>
          <p:nvPr/>
        </p:nvSpPr>
        <p:spPr>
          <a:xfrm>
            <a:off x="6855672" y="5457825"/>
            <a:ext cx="1009597" cy="213585"/>
          </a:xfrm>
          <a:prstGeom prst="rect">
            <a:avLst/>
          </a:prstGeom>
          <a:noFill/>
        </p:spPr>
        <p:txBody>
          <a:bodyPr wrap="square" rtlCol="0">
            <a:spAutoFit/>
          </a:bodyPr>
          <a:lstStyle/>
          <a:p>
            <a:r>
              <a:rPr lang="en-US" sz="788"/>
              <a:t>Kane et al 2009</a:t>
            </a:r>
          </a:p>
        </p:txBody>
      </p:sp>
      <p:pic>
        <p:nvPicPr>
          <p:cNvPr id="11" name="Picture 10" descr="Graphic displaying water availability through management of tree species.">
            <a:extLst>
              <a:ext uri="{FF2B5EF4-FFF2-40B4-BE49-F238E27FC236}">
                <a16:creationId xmlns:a16="http://schemas.microsoft.com/office/drawing/2014/main" id="{A8D590EB-3491-565E-1CB0-6F8641710763}"/>
              </a:ext>
            </a:extLst>
          </p:cNvPr>
          <p:cNvPicPr>
            <a:picLocks noChangeAspect="1"/>
          </p:cNvPicPr>
          <p:nvPr/>
        </p:nvPicPr>
        <p:blipFill rotWithShape="1">
          <a:blip r:embed="rId4"/>
          <a:srcRect t="3947" r="9707"/>
          <a:stretch/>
        </p:blipFill>
        <p:spPr>
          <a:xfrm>
            <a:off x="3968317" y="3278123"/>
            <a:ext cx="2830836" cy="2327000"/>
          </a:xfrm>
          <a:prstGeom prst="rect">
            <a:avLst/>
          </a:prstGeom>
        </p:spPr>
      </p:pic>
      <p:sp>
        <p:nvSpPr>
          <p:cNvPr id="12" name="TextBox 11">
            <a:extLst>
              <a:ext uri="{FF2B5EF4-FFF2-40B4-BE49-F238E27FC236}">
                <a16:creationId xmlns:a16="http://schemas.microsoft.com/office/drawing/2014/main" id="{32145CCD-7D26-7FCC-D748-5EE9307388C8}"/>
              </a:ext>
            </a:extLst>
          </p:cNvPr>
          <p:cNvSpPr txBox="1"/>
          <p:nvPr/>
        </p:nvSpPr>
        <p:spPr>
          <a:xfrm>
            <a:off x="4244465" y="3102469"/>
            <a:ext cx="1219622" cy="334835"/>
          </a:xfrm>
          <a:prstGeom prst="rect">
            <a:avLst/>
          </a:prstGeom>
          <a:noFill/>
        </p:spPr>
        <p:txBody>
          <a:bodyPr wrap="square" rtlCol="0">
            <a:spAutoFit/>
          </a:bodyPr>
          <a:lstStyle/>
          <a:p>
            <a:r>
              <a:rPr lang="en-US" sz="788"/>
              <a:t>Chambers et al 2024</a:t>
            </a:r>
          </a:p>
        </p:txBody>
      </p:sp>
      <p:pic>
        <p:nvPicPr>
          <p:cNvPr id="14" name="Picture 13" descr="Graphic showing impacts of canopy gaps on soil carbon and nutrient cycling.">
            <a:extLst>
              <a:ext uri="{FF2B5EF4-FFF2-40B4-BE49-F238E27FC236}">
                <a16:creationId xmlns:a16="http://schemas.microsoft.com/office/drawing/2014/main" id="{4FD0CC4E-27B2-94A6-8C40-2283343A17A5}"/>
              </a:ext>
            </a:extLst>
          </p:cNvPr>
          <p:cNvPicPr>
            <a:picLocks noChangeAspect="1"/>
          </p:cNvPicPr>
          <p:nvPr/>
        </p:nvPicPr>
        <p:blipFill>
          <a:blip r:embed="rId5"/>
          <a:stretch>
            <a:fillRect/>
          </a:stretch>
        </p:blipFill>
        <p:spPr>
          <a:xfrm>
            <a:off x="64294" y="3248882"/>
            <a:ext cx="3928761" cy="2208942"/>
          </a:xfrm>
          <a:prstGeom prst="rect">
            <a:avLst/>
          </a:prstGeom>
        </p:spPr>
      </p:pic>
      <p:sp>
        <p:nvSpPr>
          <p:cNvPr id="15" name="TextBox 14">
            <a:extLst>
              <a:ext uri="{FF2B5EF4-FFF2-40B4-BE49-F238E27FC236}">
                <a16:creationId xmlns:a16="http://schemas.microsoft.com/office/drawing/2014/main" id="{E6FD8C77-ABD4-3E3A-8D24-D7580A91FB12}"/>
              </a:ext>
            </a:extLst>
          </p:cNvPr>
          <p:cNvSpPr txBox="1"/>
          <p:nvPr/>
        </p:nvSpPr>
        <p:spPr>
          <a:xfrm>
            <a:off x="41619" y="5440428"/>
            <a:ext cx="1219622" cy="213585"/>
          </a:xfrm>
          <a:prstGeom prst="rect">
            <a:avLst/>
          </a:prstGeom>
          <a:noFill/>
        </p:spPr>
        <p:txBody>
          <a:bodyPr wrap="square" rtlCol="0">
            <a:spAutoFit/>
          </a:bodyPr>
          <a:lstStyle/>
          <a:p>
            <a:r>
              <a:rPr lang="en-US" sz="788"/>
              <a:t>Tong et al 2024</a:t>
            </a:r>
          </a:p>
        </p:txBody>
      </p:sp>
      <p:sp>
        <p:nvSpPr>
          <p:cNvPr id="7" name="Rectangle 6">
            <a:extLst>
              <a:ext uri="{FF2B5EF4-FFF2-40B4-BE49-F238E27FC236}">
                <a16:creationId xmlns:a16="http://schemas.microsoft.com/office/drawing/2014/main" id="{2A2BEE7B-571F-997B-E209-9CF9AA0BEA3A}"/>
              </a:ext>
            </a:extLst>
          </p:cNvPr>
          <p:cNvSpPr/>
          <p:nvPr/>
        </p:nvSpPr>
        <p:spPr>
          <a:xfrm>
            <a:off x="41886" y="3609808"/>
            <a:ext cx="1269737" cy="529046"/>
          </a:xfrm>
          <a:prstGeom prst="rect">
            <a:avLst/>
          </a:prstGeom>
          <a:noFill/>
          <a:ln w="28575">
            <a:solidFill>
              <a:srgbClr val="00B0F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a:solidFill>
                  <a:schemeClr val="tx1"/>
                </a:solidFill>
              </a:rPr>
              <a:t>Multi-storied forests</a:t>
            </a:r>
            <a:endParaRPr lang="en-US" sz="1350" b="1">
              <a:solidFill>
                <a:schemeClr val="tx1"/>
              </a:solidFill>
            </a:endParaRPr>
          </a:p>
        </p:txBody>
      </p:sp>
      <p:sp>
        <p:nvSpPr>
          <p:cNvPr id="9" name="Rectangle 8">
            <a:extLst>
              <a:ext uri="{FF2B5EF4-FFF2-40B4-BE49-F238E27FC236}">
                <a16:creationId xmlns:a16="http://schemas.microsoft.com/office/drawing/2014/main" id="{D6051C98-4F34-6354-A9FF-602705C5FD69}"/>
              </a:ext>
            </a:extLst>
          </p:cNvPr>
          <p:cNvSpPr/>
          <p:nvPr/>
        </p:nvSpPr>
        <p:spPr>
          <a:xfrm>
            <a:off x="1337769" y="3609808"/>
            <a:ext cx="828235" cy="529046"/>
          </a:xfrm>
          <a:prstGeom prst="rect">
            <a:avLst/>
          </a:prstGeom>
          <a:noFill/>
          <a:ln w="28575">
            <a:solidFill>
              <a:srgbClr val="00B0F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a:solidFill>
                  <a:schemeClr val="tx1"/>
                </a:solidFill>
              </a:rPr>
              <a:t>Small meadows</a:t>
            </a:r>
          </a:p>
        </p:txBody>
      </p:sp>
      <p:sp>
        <p:nvSpPr>
          <p:cNvPr id="10" name="Rectangle 9">
            <a:extLst>
              <a:ext uri="{FF2B5EF4-FFF2-40B4-BE49-F238E27FC236}">
                <a16:creationId xmlns:a16="http://schemas.microsoft.com/office/drawing/2014/main" id="{A641B37A-1FF8-E0E3-2654-4E4BFD33B3FE}"/>
              </a:ext>
            </a:extLst>
          </p:cNvPr>
          <p:cNvSpPr/>
          <p:nvPr/>
        </p:nvSpPr>
        <p:spPr>
          <a:xfrm>
            <a:off x="2041308" y="3617958"/>
            <a:ext cx="828235" cy="529046"/>
          </a:xfrm>
          <a:prstGeom prst="rect">
            <a:avLst/>
          </a:prstGeom>
          <a:noFill/>
          <a:ln w="28575">
            <a:solidFill>
              <a:srgbClr val="00B0F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a:solidFill>
                  <a:schemeClr val="tx1"/>
                </a:solidFill>
              </a:rPr>
              <a:t>Logged sites</a:t>
            </a:r>
          </a:p>
        </p:txBody>
      </p:sp>
      <p:sp>
        <p:nvSpPr>
          <p:cNvPr id="13" name="Rectangle 12">
            <a:extLst>
              <a:ext uri="{FF2B5EF4-FFF2-40B4-BE49-F238E27FC236}">
                <a16:creationId xmlns:a16="http://schemas.microsoft.com/office/drawing/2014/main" id="{CF126573-7624-D96A-C0B9-1B2727C6EA6C}"/>
              </a:ext>
            </a:extLst>
          </p:cNvPr>
          <p:cNvSpPr/>
          <p:nvPr/>
        </p:nvSpPr>
        <p:spPr>
          <a:xfrm>
            <a:off x="2759365" y="3617958"/>
            <a:ext cx="1231628" cy="529046"/>
          </a:xfrm>
          <a:prstGeom prst="rect">
            <a:avLst/>
          </a:prstGeom>
          <a:noFill/>
          <a:ln w="28575">
            <a:solidFill>
              <a:srgbClr val="00B0F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a:solidFill>
                  <a:schemeClr val="tx1"/>
                </a:solidFill>
              </a:rPr>
              <a:t>Younger regeneration</a:t>
            </a:r>
          </a:p>
        </p:txBody>
      </p:sp>
      <p:sp>
        <p:nvSpPr>
          <p:cNvPr id="18" name="Oval 17">
            <a:extLst>
              <a:ext uri="{FF2B5EF4-FFF2-40B4-BE49-F238E27FC236}">
                <a16:creationId xmlns:a16="http://schemas.microsoft.com/office/drawing/2014/main" id="{DED31575-C3FB-4113-6F6A-4B095CBDC7D4}"/>
              </a:ext>
              <a:ext uri="{C183D7F6-B498-43B3-948B-1728B52AA6E4}">
                <adec:decorative xmlns:adec="http://schemas.microsoft.com/office/drawing/2017/decorative" val="1"/>
              </a:ext>
            </a:extLst>
          </p:cNvPr>
          <p:cNvSpPr/>
          <p:nvPr/>
        </p:nvSpPr>
        <p:spPr>
          <a:xfrm>
            <a:off x="4489598" y="3791964"/>
            <a:ext cx="1142522" cy="73176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 name="Oval 18">
            <a:extLst>
              <a:ext uri="{FF2B5EF4-FFF2-40B4-BE49-F238E27FC236}">
                <a16:creationId xmlns:a16="http://schemas.microsoft.com/office/drawing/2014/main" id="{B3D7EF24-54AC-F942-0F3F-3F5FDD17A2E3}"/>
              </a:ext>
              <a:ext uri="{C183D7F6-B498-43B3-948B-1728B52AA6E4}">
                <adec:decorative xmlns:adec="http://schemas.microsoft.com/office/drawing/2017/decorative" val="1"/>
              </a:ext>
            </a:extLst>
          </p:cNvPr>
          <p:cNvSpPr/>
          <p:nvPr/>
        </p:nvSpPr>
        <p:spPr>
          <a:xfrm>
            <a:off x="5669609" y="3370914"/>
            <a:ext cx="1142522" cy="73176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991212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7"/>
                                        </p:tgtEl>
                                      </p:cBhvr>
                                    </p:animEffect>
                                    <p:set>
                                      <p:cBhvr>
                                        <p:cTn id="12" dur="1" fill="hold">
                                          <p:stCondLst>
                                            <p:cond delay="499"/>
                                          </p:stCondLst>
                                        </p:cTn>
                                        <p:tgtEl>
                                          <p:spTgt spid="7"/>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1" nodeType="clickEffect">
                                  <p:stCondLst>
                                    <p:cond delay="0"/>
                                  </p:stCondLst>
                                  <p:childTnLst>
                                    <p:animEffect transition="out" filter="fade">
                                      <p:cBhvr>
                                        <p:cTn id="21" dur="500"/>
                                        <p:tgtEl>
                                          <p:spTgt spid="9"/>
                                        </p:tgtEl>
                                      </p:cBhvr>
                                    </p:animEffect>
                                    <p:set>
                                      <p:cBhvr>
                                        <p:cTn id="22" dur="1" fill="hold">
                                          <p:stCondLst>
                                            <p:cond delay="499"/>
                                          </p:stCondLst>
                                        </p:cTn>
                                        <p:tgtEl>
                                          <p:spTgt spid="9"/>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1" nodeType="clickEffect">
                                  <p:stCondLst>
                                    <p:cond delay="0"/>
                                  </p:stCondLst>
                                  <p:childTnLst>
                                    <p:animEffect transition="out" filter="fade">
                                      <p:cBhvr>
                                        <p:cTn id="31" dur="500"/>
                                        <p:tgtEl>
                                          <p:spTgt spid="10"/>
                                        </p:tgtEl>
                                      </p:cBhvr>
                                    </p:animEffect>
                                    <p:set>
                                      <p:cBhvr>
                                        <p:cTn id="32" dur="1" fill="hold">
                                          <p:stCondLst>
                                            <p:cond delay="499"/>
                                          </p:stCondLst>
                                        </p:cTn>
                                        <p:tgtEl>
                                          <p:spTgt spid="10"/>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grpId="1" nodeType="clickEffect">
                                  <p:stCondLst>
                                    <p:cond delay="0"/>
                                  </p:stCondLst>
                                  <p:childTnLst>
                                    <p:animEffect transition="out" filter="fade">
                                      <p:cBhvr>
                                        <p:cTn id="41" dur="500"/>
                                        <p:tgtEl>
                                          <p:spTgt spid="13"/>
                                        </p:tgtEl>
                                      </p:cBhvr>
                                    </p:animEffect>
                                    <p:set>
                                      <p:cBhvr>
                                        <p:cTn id="42" dur="1" fill="hold">
                                          <p:stCondLst>
                                            <p:cond delay="499"/>
                                          </p:stCondLst>
                                        </p:cTn>
                                        <p:tgtEl>
                                          <p:spTgt spid="13"/>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fade">
                                      <p:cBhvr>
                                        <p:cTn id="5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9" grpId="0" animBg="1"/>
      <p:bldP spid="9" grpId="1" animBg="1"/>
      <p:bldP spid="10" grpId="0" animBg="1"/>
      <p:bldP spid="10" grpId="1" animBg="1"/>
      <p:bldP spid="13" grpId="0" animBg="1"/>
      <p:bldP spid="13" grpId="1" animBg="1"/>
      <p:bldP spid="18" grpId="0" animBg="1"/>
      <p:bldP spid="1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Images showing longleaf pine and loblolly pine plantations used in research projects.">
            <a:extLst>
              <a:ext uri="{FF2B5EF4-FFF2-40B4-BE49-F238E27FC236}">
                <a16:creationId xmlns:a16="http://schemas.microsoft.com/office/drawing/2014/main" id="{6DD40F07-C694-95AE-6AA3-93DA0C179649}"/>
              </a:ext>
            </a:extLst>
          </p:cNvPr>
          <p:cNvPicPr>
            <a:picLocks noChangeAspect="1"/>
          </p:cNvPicPr>
          <p:nvPr/>
        </p:nvPicPr>
        <p:blipFill>
          <a:blip r:embed="rId3"/>
          <a:stretch>
            <a:fillRect/>
          </a:stretch>
        </p:blipFill>
        <p:spPr>
          <a:xfrm>
            <a:off x="4325067" y="2979248"/>
            <a:ext cx="2770087" cy="2556005"/>
          </a:xfrm>
          <a:prstGeom prst="rect">
            <a:avLst/>
          </a:prstGeom>
        </p:spPr>
      </p:pic>
      <p:sp>
        <p:nvSpPr>
          <p:cNvPr id="2" name="Text Placeholder 1">
            <a:extLst>
              <a:ext uri="{FF2B5EF4-FFF2-40B4-BE49-F238E27FC236}">
                <a16:creationId xmlns:a16="http://schemas.microsoft.com/office/drawing/2014/main" id="{BC68CB99-E575-D6C9-FA51-1724D2ACC11F}"/>
              </a:ext>
            </a:extLst>
          </p:cNvPr>
          <p:cNvSpPr>
            <a:spLocks noGrp="1"/>
          </p:cNvSpPr>
          <p:nvPr>
            <p:ph type="body" sz="quarter" idx="11"/>
          </p:nvPr>
        </p:nvSpPr>
        <p:spPr/>
        <p:txBody>
          <a:bodyPr/>
          <a:lstStyle/>
          <a:p>
            <a:r>
              <a:rPr lang="en-US"/>
              <a:t>Purposes to Practices</a:t>
            </a:r>
          </a:p>
          <a:p>
            <a:endParaRPr lang="en-US"/>
          </a:p>
        </p:txBody>
      </p:sp>
      <p:sp>
        <p:nvSpPr>
          <p:cNvPr id="3" name="Picture Placeholder 2">
            <a:extLst>
              <a:ext uri="{FF2B5EF4-FFF2-40B4-BE49-F238E27FC236}">
                <a16:creationId xmlns:a16="http://schemas.microsoft.com/office/drawing/2014/main" id="{A81A6833-64D4-BC69-88F9-8D47B5AE711D}"/>
              </a:ext>
            </a:extLst>
          </p:cNvPr>
          <p:cNvSpPr>
            <a:spLocks noGrp="1"/>
          </p:cNvSpPr>
          <p:nvPr>
            <p:ph type="pic" sz="quarter" idx="12"/>
          </p:nvPr>
        </p:nvSpPr>
        <p:spPr/>
        <p:txBody>
          <a:bodyPr/>
          <a:lstStyle/>
          <a:p>
            <a:pPr algn="l"/>
            <a:r>
              <a:rPr lang="en-US" sz="1350"/>
              <a:t>“…forest biodiversity is driven by environmental variables that are under the direct control of the actual silvicultural management. Thus, forest management has an important responsibility and, at the same time, a huge opportunity to preserve (or even improve) the biodiversity of forests."</a:t>
            </a:r>
          </a:p>
        </p:txBody>
      </p:sp>
      <p:sp>
        <p:nvSpPr>
          <p:cNvPr id="4" name="Content Placeholder 3">
            <a:extLst>
              <a:ext uri="{FF2B5EF4-FFF2-40B4-BE49-F238E27FC236}">
                <a16:creationId xmlns:a16="http://schemas.microsoft.com/office/drawing/2014/main" id="{455188FC-4C2B-2AB1-8298-39C9698F978D}"/>
              </a:ext>
            </a:extLst>
          </p:cNvPr>
          <p:cNvSpPr>
            <a:spLocks noGrp="1"/>
          </p:cNvSpPr>
          <p:nvPr>
            <p:ph sz="quarter" idx="13"/>
          </p:nvPr>
        </p:nvSpPr>
        <p:spPr>
          <a:xfrm>
            <a:off x="177926" y="1877596"/>
            <a:ext cx="6709410" cy="3380994"/>
          </a:xfrm>
        </p:spPr>
        <p:txBody>
          <a:bodyPr lIns="68580" tIns="34290" rIns="68580" bIns="34290" anchor="t"/>
          <a:lstStyle/>
          <a:p>
            <a:pPr marL="0" indent="0">
              <a:buNone/>
            </a:pPr>
            <a:r>
              <a:rPr lang="en-US" sz="1500" b="1"/>
              <a:t>Maximize Biodiversity</a:t>
            </a:r>
          </a:p>
          <a:p>
            <a:pPr marL="170974" indent="-170974"/>
            <a:r>
              <a:rPr lang="en-US" sz="1500"/>
              <a:t>Forest Stand Improvement (666), Herbaceous Weed Treatment (315), Prescribed Burning (338), Restoration of Rare and Declining Natural Habitats (643), Tree/Shrub Establishment (612)….</a:t>
            </a:r>
          </a:p>
          <a:p>
            <a:pPr lvl="1"/>
            <a:endParaRPr lang="en-US"/>
          </a:p>
        </p:txBody>
      </p:sp>
      <p:pic>
        <p:nvPicPr>
          <p:cNvPr id="6" name="Picture 5" descr="Forest landscape with open meadow with grass and trees in the background.">
            <a:extLst>
              <a:ext uri="{FF2B5EF4-FFF2-40B4-BE49-F238E27FC236}">
                <a16:creationId xmlns:a16="http://schemas.microsoft.com/office/drawing/2014/main" id="{DAEC711C-7C19-D873-C570-993F5D980912}"/>
              </a:ext>
            </a:extLst>
          </p:cNvPr>
          <p:cNvPicPr>
            <a:picLocks noChangeAspect="1"/>
          </p:cNvPicPr>
          <p:nvPr/>
        </p:nvPicPr>
        <p:blipFill rotWithShape="1">
          <a:blip r:embed="rId4"/>
          <a:srcRect l="10663" r="15690"/>
          <a:stretch/>
        </p:blipFill>
        <p:spPr>
          <a:xfrm>
            <a:off x="182015" y="2979248"/>
            <a:ext cx="4047560" cy="2375706"/>
          </a:xfrm>
          <a:prstGeom prst="rect">
            <a:avLst/>
          </a:prstGeom>
        </p:spPr>
      </p:pic>
      <p:sp>
        <p:nvSpPr>
          <p:cNvPr id="8" name="TextBox 7">
            <a:extLst>
              <a:ext uri="{FF2B5EF4-FFF2-40B4-BE49-F238E27FC236}">
                <a16:creationId xmlns:a16="http://schemas.microsoft.com/office/drawing/2014/main" id="{FE09D9C6-2FCB-BEC3-593B-EE0511BAD917}"/>
              </a:ext>
            </a:extLst>
          </p:cNvPr>
          <p:cNvSpPr txBox="1"/>
          <p:nvPr/>
        </p:nvSpPr>
        <p:spPr>
          <a:xfrm>
            <a:off x="7182092" y="5430105"/>
            <a:ext cx="1733309" cy="242374"/>
          </a:xfrm>
          <a:prstGeom prst="rect">
            <a:avLst/>
          </a:prstGeom>
          <a:noFill/>
        </p:spPr>
        <p:txBody>
          <a:bodyPr wrap="square" rtlCol="0">
            <a:spAutoFit/>
          </a:bodyPr>
          <a:lstStyle/>
          <a:p>
            <a:r>
              <a:rPr lang="en-US" sz="975" err="1"/>
              <a:t>Tinya</a:t>
            </a:r>
            <a:r>
              <a:rPr lang="en-US" sz="975"/>
              <a:t> et al 2021</a:t>
            </a:r>
          </a:p>
        </p:txBody>
      </p:sp>
      <p:sp>
        <p:nvSpPr>
          <p:cNvPr id="9" name="TextBox 8">
            <a:extLst>
              <a:ext uri="{FF2B5EF4-FFF2-40B4-BE49-F238E27FC236}">
                <a16:creationId xmlns:a16="http://schemas.microsoft.com/office/drawing/2014/main" id="{7EE9D705-8E7F-AB64-B62D-A059EAB5482E}"/>
              </a:ext>
            </a:extLst>
          </p:cNvPr>
          <p:cNvSpPr txBox="1"/>
          <p:nvPr/>
        </p:nvSpPr>
        <p:spPr>
          <a:xfrm>
            <a:off x="96238" y="5396409"/>
            <a:ext cx="1733309" cy="230832"/>
          </a:xfrm>
          <a:prstGeom prst="rect">
            <a:avLst/>
          </a:prstGeom>
          <a:noFill/>
        </p:spPr>
        <p:txBody>
          <a:bodyPr wrap="square" rtlCol="0">
            <a:spAutoFit/>
          </a:bodyPr>
          <a:lstStyle/>
          <a:p>
            <a:r>
              <a:rPr lang="en-US" sz="900"/>
              <a:t>Feinstein 2014</a:t>
            </a:r>
          </a:p>
        </p:txBody>
      </p:sp>
      <p:sp>
        <p:nvSpPr>
          <p:cNvPr id="5" name="TextBox 4">
            <a:extLst>
              <a:ext uri="{FF2B5EF4-FFF2-40B4-BE49-F238E27FC236}">
                <a16:creationId xmlns:a16="http://schemas.microsoft.com/office/drawing/2014/main" id="{1F2A35E3-21CD-9A21-536F-4B0DBD25D306}"/>
              </a:ext>
            </a:extLst>
          </p:cNvPr>
          <p:cNvSpPr txBox="1"/>
          <p:nvPr/>
        </p:nvSpPr>
        <p:spPr>
          <a:xfrm>
            <a:off x="4324066" y="5422777"/>
            <a:ext cx="1733309" cy="242374"/>
          </a:xfrm>
          <a:prstGeom prst="rect">
            <a:avLst/>
          </a:prstGeom>
          <a:noFill/>
        </p:spPr>
        <p:txBody>
          <a:bodyPr wrap="square" rtlCol="0">
            <a:spAutoFit/>
          </a:bodyPr>
          <a:lstStyle/>
          <a:p>
            <a:r>
              <a:rPr lang="en-US" sz="975"/>
              <a:t>Chambers et al 2024</a:t>
            </a:r>
          </a:p>
        </p:txBody>
      </p:sp>
    </p:spTree>
    <p:extLst>
      <p:ext uri="{BB962C8B-B14F-4D97-AF65-F5344CB8AC3E}">
        <p14:creationId xmlns:p14="http://schemas.microsoft.com/office/powerpoint/2010/main" val="24010283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0627F185-C17D-3437-C9BE-EFCD2220AA4D}"/>
              </a:ext>
            </a:extLst>
          </p:cNvPr>
          <p:cNvSpPr>
            <a:spLocks noGrp="1"/>
          </p:cNvSpPr>
          <p:nvPr>
            <p:ph type="title"/>
          </p:nvPr>
        </p:nvSpPr>
        <p:spPr/>
        <p:txBody>
          <a:bodyPr/>
          <a:lstStyle/>
          <a:p>
            <a:r>
              <a:rPr lang="en-US"/>
              <a:t>Purposes to Practices</a:t>
            </a:r>
            <a:br>
              <a:rPr lang="en-US"/>
            </a:br>
            <a:endParaRPr lang="en-US"/>
          </a:p>
        </p:txBody>
      </p:sp>
      <p:sp>
        <p:nvSpPr>
          <p:cNvPr id="4" name="Content Placeholder 3">
            <a:extLst>
              <a:ext uri="{FF2B5EF4-FFF2-40B4-BE49-F238E27FC236}">
                <a16:creationId xmlns:a16="http://schemas.microsoft.com/office/drawing/2014/main" id="{455188FC-4C2B-2AB1-8298-39C9698F978D}"/>
              </a:ext>
            </a:extLst>
          </p:cNvPr>
          <p:cNvSpPr>
            <a:spLocks noGrp="1"/>
          </p:cNvSpPr>
          <p:nvPr>
            <p:ph sz="quarter" idx="10"/>
          </p:nvPr>
        </p:nvSpPr>
        <p:spPr>
          <a:xfrm>
            <a:off x="368618" y="1995678"/>
            <a:ext cx="8538210" cy="3380994"/>
          </a:xfrm>
        </p:spPr>
        <p:txBody>
          <a:bodyPr lIns="68580" tIns="34290" rIns="68580" bIns="34290" anchor="t"/>
          <a:lstStyle/>
          <a:p>
            <a:pPr marL="0" indent="0">
              <a:buNone/>
            </a:pPr>
            <a:r>
              <a:rPr lang="en-US" sz="1500" b="1"/>
              <a:t>Maximize Plant Roots?</a:t>
            </a:r>
          </a:p>
          <a:p>
            <a:pPr marL="513874" lvl="1" indent="-170974"/>
            <a:r>
              <a:rPr lang="en-US" sz="1500"/>
              <a:t>Forest Stand Improvement (666), Tree/Shrub Establishment (612), Tree/Shrub Site Preparation (490), Herbaceous Weed Treatment (315), Prescribed Burning (338).</a:t>
            </a:r>
          </a:p>
          <a:p>
            <a:pPr lvl="2"/>
            <a:endParaRPr lang="en-US" sz="1200"/>
          </a:p>
          <a:p>
            <a:pPr lvl="1"/>
            <a:endParaRPr lang="en-US"/>
          </a:p>
        </p:txBody>
      </p:sp>
      <p:pic>
        <p:nvPicPr>
          <p:cNvPr id="7" name="Picture 6" descr="Graphic displaying data on rooting depth of different species seen in typical forest systems.">
            <a:extLst>
              <a:ext uri="{FF2B5EF4-FFF2-40B4-BE49-F238E27FC236}">
                <a16:creationId xmlns:a16="http://schemas.microsoft.com/office/drawing/2014/main" id="{DF3B7054-877E-3F68-AF2D-C91FB9E5FB0B}"/>
              </a:ext>
            </a:extLst>
          </p:cNvPr>
          <p:cNvPicPr>
            <a:picLocks noChangeAspect="1"/>
          </p:cNvPicPr>
          <p:nvPr/>
        </p:nvPicPr>
        <p:blipFill>
          <a:blip r:embed="rId3"/>
          <a:stretch>
            <a:fillRect/>
          </a:stretch>
        </p:blipFill>
        <p:spPr>
          <a:xfrm>
            <a:off x="5219390" y="2827337"/>
            <a:ext cx="3105903" cy="2756489"/>
          </a:xfrm>
          <a:prstGeom prst="rect">
            <a:avLst/>
          </a:prstGeom>
          <a:ln>
            <a:noFill/>
          </a:ln>
        </p:spPr>
      </p:pic>
      <p:pic>
        <p:nvPicPr>
          <p:cNvPr id="11" name="Picture 10" descr="graphic showing different categories of root growth, mycorrhizal relationships, nutrient cycling and where in a plant community we might see those processes occur.">
            <a:extLst>
              <a:ext uri="{FF2B5EF4-FFF2-40B4-BE49-F238E27FC236}">
                <a16:creationId xmlns:a16="http://schemas.microsoft.com/office/drawing/2014/main" id="{C691329E-411C-87E5-0676-E4E3B3EC4642}"/>
              </a:ext>
            </a:extLst>
          </p:cNvPr>
          <p:cNvPicPr>
            <a:picLocks noChangeAspect="1"/>
          </p:cNvPicPr>
          <p:nvPr/>
        </p:nvPicPr>
        <p:blipFill>
          <a:blip r:embed="rId4"/>
          <a:stretch>
            <a:fillRect/>
          </a:stretch>
        </p:blipFill>
        <p:spPr>
          <a:xfrm>
            <a:off x="541622" y="2845374"/>
            <a:ext cx="4421124" cy="2589515"/>
          </a:xfrm>
          <a:prstGeom prst="rect">
            <a:avLst/>
          </a:prstGeom>
          <a:ln>
            <a:noFill/>
          </a:ln>
        </p:spPr>
      </p:pic>
      <p:sp>
        <p:nvSpPr>
          <p:cNvPr id="9" name="TextBox 8">
            <a:extLst>
              <a:ext uri="{FF2B5EF4-FFF2-40B4-BE49-F238E27FC236}">
                <a16:creationId xmlns:a16="http://schemas.microsoft.com/office/drawing/2014/main" id="{1E6F95AC-B19A-25B2-68FE-8750206C80B2}"/>
              </a:ext>
            </a:extLst>
          </p:cNvPr>
          <p:cNvSpPr txBox="1"/>
          <p:nvPr/>
        </p:nvSpPr>
        <p:spPr>
          <a:xfrm>
            <a:off x="3632959" y="5413007"/>
            <a:ext cx="1083227" cy="334835"/>
          </a:xfrm>
          <a:prstGeom prst="rect">
            <a:avLst/>
          </a:prstGeom>
          <a:noFill/>
        </p:spPr>
        <p:txBody>
          <a:bodyPr wrap="square" rtlCol="0">
            <a:spAutoFit/>
          </a:bodyPr>
          <a:lstStyle/>
          <a:p>
            <a:r>
              <a:rPr lang="en-US" sz="788" err="1"/>
              <a:t>Germon</a:t>
            </a:r>
            <a:r>
              <a:rPr lang="en-US" sz="788"/>
              <a:t> et al 2020</a:t>
            </a:r>
          </a:p>
        </p:txBody>
      </p:sp>
    </p:spTree>
    <p:extLst>
      <p:ext uri="{BB962C8B-B14F-4D97-AF65-F5344CB8AC3E}">
        <p14:creationId xmlns:p14="http://schemas.microsoft.com/office/powerpoint/2010/main" val="42186665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D405ECA-F7FC-483B-B061-4CD73ADCA918}"/>
              </a:ext>
            </a:extLst>
          </p:cNvPr>
          <p:cNvSpPr>
            <a:spLocks noGrp="1"/>
          </p:cNvSpPr>
          <p:nvPr>
            <p:ph type="title"/>
          </p:nvPr>
        </p:nvSpPr>
        <p:spPr>
          <a:xfrm>
            <a:off x="0" y="1369407"/>
            <a:ext cx="9144000" cy="398312"/>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lnSpc>
                <a:spcPct val="90000"/>
              </a:lnSpc>
              <a:spcBef>
                <a:spcPts val="750"/>
              </a:spcBef>
              <a:defRPr/>
            </a:pPr>
            <a:r>
              <a:rPr lang="en-US" sz="1800">
                <a:ea typeface="Open Sans" panose="020B0606030504020204" pitchFamily="34" charset="0"/>
                <a:cs typeface="Open Sans" panose="020B0606030504020204" pitchFamily="34" charset="0"/>
              </a:rPr>
              <a:t>Select Overview of Soil Health Conservation Practices on Forest </a:t>
            </a:r>
            <a:r>
              <a:rPr lang="en-US" sz="1800" err="1">
                <a:ea typeface="Open Sans" panose="020B0606030504020204" pitchFamily="34" charset="0"/>
                <a:cs typeface="Open Sans" panose="020B0606030504020204" pitchFamily="34" charset="0"/>
              </a:rPr>
              <a:t>Landuses</a:t>
            </a:r>
            <a:endParaRPr lang="en-US" sz="1800">
              <a:ea typeface="Open Sans" panose="020B0606030504020204" pitchFamily="34" charset="0"/>
              <a:cs typeface="Open Sans" panose="020B0606030504020204" pitchFamily="34" charset="0"/>
            </a:endParaRPr>
          </a:p>
        </p:txBody>
      </p:sp>
      <p:graphicFrame>
        <p:nvGraphicFramePr>
          <p:cNvPr id="10" name="Table 10">
            <a:extLst>
              <a:ext uri="{FF2B5EF4-FFF2-40B4-BE49-F238E27FC236}">
                <a16:creationId xmlns:a16="http://schemas.microsoft.com/office/drawing/2014/main" id="{639110FE-6470-4612-939E-767149AA8A22}"/>
              </a:ext>
            </a:extLst>
          </p:cNvPr>
          <p:cNvGraphicFramePr>
            <a:graphicFrameLocks noGrp="1"/>
          </p:cNvGraphicFramePr>
          <p:nvPr>
            <p:ph sz="quarter" idx="4294967295"/>
            <p:extLst>
              <p:ext uri="{D42A27DB-BD31-4B8C-83A1-F6EECF244321}">
                <p14:modId xmlns:p14="http://schemas.microsoft.com/office/powerpoint/2010/main" val="978550905"/>
              </p:ext>
            </p:extLst>
          </p:nvPr>
        </p:nvGraphicFramePr>
        <p:xfrm>
          <a:off x="534286" y="1767719"/>
          <a:ext cx="8181754" cy="3703320"/>
        </p:xfrm>
        <a:graphic>
          <a:graphicData uri="http://schemas.openxmlformats.org/drawingml/2006/table">
            <a:tbl>
              <a:tblPr firstRow="1" bandRow="1">
                <a:tableStyleId>{7DF18680-E054-41AD-8BC1-D1AEF772440D}</a:tableStyleId>
              </a:tblPr>
              <a:tblGrid>
                <a:gridCol w="1220087">
                  <a:extLst>
                    <a:ext uri="{9D8B030D-6E8A-4147-A177-3AD203B41FA5}">
                      <a16:colId xmlns:a16="http://schemas.microsoft.com/office/drawing/2014/main" val="3313306957"/>
                    </a:ext>
                  </a:extLst>
                </a:gridCol>
                <a:gridCol w="827368">
                  <a:extLst>
                    <a:ext uri="{9D8B030D-6E8A-4147-A177-3AD203B41FA5}">
                      <a16:colId xmlns:a16="http://schemas.microsoft.com/office/drawing/2014/main" val="983235832"/>
                    </a:ext>
                  </a:extLst>
                </a:gridCol>
                <a:gridCol w="6134300">
                  <a:extLst>
                    <a:ext uri="{9D8B030D-6E8A-4147-A177-3AD203B41FA5}">
                      <a16:colId xmlns:a16="http://schemas.microsoft.com/office/drawing/2014/main" val="4019026245"/>
                    </a:ext>
                  </a:extLst>
                </a:gridCol>
              </a:tblGrid>
              <a:tr h="434340">
                <a:tc>
                  <a:txBody>
                    <a:bodyPr/>
                    <a:lstStyle/>
                    <a:p>
                      <a:r>
                        <a:rPr lang="en-US" sz="1200"/>
                        <a:t>Conservation Practice</a:t>
                      </a:r>
                    </a:p>
                  </a:txBody>
                  <a:tcPr marL="68580" marR="68580" marT="34290" marB="34290">
                    <a:solidFill>
                      <a:srgbClr val="72432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Practice Code</a:t>
                      </a:r>
                    </a:p>
                  </a:txBody>
                  <a:tcPr marL="68580" marR="68580" marT="34290" marB="34290">
                    <a:solidFill>
                      <a:srgbClr val="72432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Brief Glance at Select Benefits</a:t>
                      </a:r>
                    </a:p>
                  </a:txBody>
                  <a:tcPr marL="68580" marR="68580" marT="34290" marB="34290">
                    <a:solidFill>
                      <a:srgbClr val="724324"/>
                    </a:solidFill>
                  </a:tcPr>
                </a:tc>
                <a:extLst>
                  <a:ext uri="{0D108BD9-81ED-4DB2-BD59-A6C34878D82A}">
                    <a16:rowId xmlns:a16="http://schemas.microsoft.com/office/drawing/2014/main" val="860698666"/>
                  </a:ext>
                </a:extLst>
              </a:tr>
              <a:tr h="617220">
                <a:tc>
                  <a:txBody>
                    <a:bodyPr/>
                    <a:lstStyle/>
                    <a:p>
                      <a:r>
                        <a:rPr lang="en-US" sz="1200">
                          <a:solidFill>
                            <a:srgbClr val="000000"/>
                          </a:solidFill>
                        </a:rPr>
                        <a:t>Access Control</a:t>
                      </a:r>
                    </a:p>
                  </a:txBody>
                  <a:tcPr marL="68580" marR="68580" marT="34290" marB="3429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a:solidFill>
                            <a:srgbClr val="000000"/>
                          </a:solidFill>
                        </a:rPr>
                        <a:t>472</a:t>
                      </a: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rgbClr val="000000"/>
                          </a:solidFill>
                        </a:rPr>
                        <a:t>The temporary or permanent exclusion of animals, people, vehicles, and equipment from an area </a:t>
                      </a:r>
                      <a:r>
                        <a:rPr lang="en-US" sz="1200" b="1">
                          <a:solidFill>
                            <a:srgbClr val="000000"/>
                          </a:solidFill>
                        </a:rPr>
                        <a:t>to reduce compaction and desirable plant communities</a:t>
                      </a:r>
                    </a:p>
                  </a:txBody>
                  <a:tcPr marL="68580" marR="68580" marT="34290" marB="34290"/>
                </a:tc>
                <a:extLst>
                  <a:ext uri="{0D108BD9-81ED-4DB2-BD59-A6C34878D82A}">
                    <a16:rowId xmlns:a16="http://schemas.microsoft.com/office/drawing/2014/main" val="575739686"/>
                  </a:ext>
                </a:extLst>
              </a:tr>
              <a:tr h="800100">
                <a:tc>
                  <a:txBody>
                    <a:bodyPr/>
                    <a:lstStyle/>
                    <a:p>
                      <a:r>
                        <a:rPr lang="en-US" sz="1200">
                          <a:solidFill>
                            <a:srgbClr val="000000"/>
                          </a:solidFill>
                        </a:rPr>
                        <a:t>Critical Area Planting</a:t>
                      </a:r>
                    </a:p>
                  </a:txBody>
                  <a:tcPr marL="68580" marR="68580" marT="34290" marB="34290"/>
                </a:tc>
                <a:tc>
                  <a:txBody>
                    <a:bodyPr/>
                    <a:lstStyle/>
                    <a:p>
                      <a:pPr algn="ctr"/>
                      <a:r>
                        <a:rPr lang="en-US" sz="1200">
                          <a:solidFill>
                            <a:srgbClr val="000000"/>
                          </a:solidFill>
                        </a:rPr>
                        <a:t>342</a:t>
                      </a:r>
                    </a:p>
                  </a:txBody>
                  <a:tcPr marL="68580" marR="68580" marT="34290" marB="34290"/>
                </a:tc>
                <a:tc>
                  <a:txBody>
                    <a:bodyPr/>
                    <a:lstStyle/>
                    <a:p>
                      <a:r>
                        <a:rPr lang="en-US" sz="1200" b="0" i="0" kern="1200">
                          <a:solidFill>
                            <a:schemeClr val="dk1"/>
                          </a:solidFill>
                          <a:effectLst/>
                          <a:latin typeface="+mn-lt"/>
                          <a:ea typeface="+mn-ea"/>
                          <a:cs typeface="+mn-cs"/>
                        </a:rPr>
                        <a:t>Establishing permanent vegetation on sites that have, or are expected to have, high erosion rates, and </a:t>
                      </a:r>
                      <a:r>
                        <a:rPr lang="en-US" sz="1200" b="1" i="0" kern="1200">
                          <a:solidFill>
                            <a:schemeClr val="dk1"/>
                          </a:solidFill>
                          <a:effectLst/>
                          <a:latin typeface="+mn-lt"/>
                          <a:ea typeface="+mn-ea"/>
                          <a:cs typeface="+mn-cs"/>
                        </a:rPr>
                        <a:t>on sites that have physical, chemical, or biological conditions that prevent the establishment of vegetation with normal seeding/planting practices</a:t>
                      </a:r>
                      <a:r>
                        <a:rPr lang="en-US" sz="1200" b="0" i="0" kern="1200">
                          <a:solidFill>
                            <a:schemeClr val="dk1"/>
                          </a:solidFill>
                          <a:effectLst/>
                          <a:latin typeface="+mn-lt"/>
                          <a:ea typeface="+mn-ea"/>
                          <a:cs typeface="+mn-cs"/>
                        </a:rPr>
                        <a:t>.</a:t>
                      </a:r>
                      <a:endParaRPr lang="en-US" sz="900">
                        <a:solidFill>
                          <a:srgbClr val="000000"/>
                        </a:solidFill>
                      </a:endParaRPr>
                    </a:p>
                  </a:txBody>
                  <a:tcPr marL="68580" marR="68580" marT="34290" marB="34290"/>
                </a:tc>
                <a:extLst>
                  <a:ext uri="{0D108BD9-81ED-4DB2-BD59-A6C34878D82A}">
                    <a16:rowId xmlns:a16="http://schemas.microsoft.com/office/drawing/2014/main" val="3433359441"/>
                  </a:ext>
                </a:extLst>
              </a:tr>
              <a:tr h="617220">
                <a:tc>
                  <a:txBody>
                    <a:bodyPr/>
                    <a:lstStyle/>
                    <a:p>
                      <a:r>
                        <a:rPr lang="en-US" sz="1200">
                          <a:solidFill>
                            <a:srgbClr val="000000"/>
                          </a:solidFill>
                        </a:rPr>
                        <a:t>Forest Stand Improvement</a:t>
                      </a:r>
                    </a:p>
                  </a:txBody>
                  <a:tcPr marL="68580" marR="68580" marT="34290" marB="34290"/>
                </a:tc>
                <a:tc>
                  <a:txBody>
                    <a:bodyPr/>
                    <a:lstStyle/>
                    <a:p>
                      <a:pPr algn="ctr"/>
                      <a:r>
                        <a:rPr lang="en-US" sz="1200">
                          <a:solidFill>
                            <a:srgbClr val="000000"/>
                          </a:solidFill>
                        </a:rPr>
                        <a:t>666</a:t>
                      </a:r>
                    </a:p>
                  </a:txBody>
                  <a:tcPr marL="68580" marR="68580" marT="34290" marB="34290"/>
                </a:tc>
                <a:tc>
                  <a:txBody>
                    <a:bodyPr/>
                    <a:lstStyle/>
                    <a:p>
                      <a:r>
                        <a:rPr lang="en-US" sz="1200" b="1">
                          <a:solidFill>
                            <a:srgbClr val="000000"/>
                          </a:solidFill>
                        </a:rPr>
                        <a:t>Maintain or improve forest carbon stocks • Maintain or improve forest health and productivity • Maintain or improve forest structure and composition • Reduce forest wildfire hazard</a:t>
                      </a:r>
                    </a:p>
                  </a:txBody>
                  <a:tcPr marL="68580" marR="68580" marT="34290" marB="34290"/>
                </a:tc>
                <a:extLst>
                  <a:ext uri="{0D108BD9-81ED-4DB2-BD59-A6C34878D82A}">
                    <a16:rowId xmlns:a16="http://schemas.microsoft.com/office/drawing/2014/main" val="917365912"/>
                  </a:ext>
                </a:extLst>
              </a:tr>
              <a:tr h="617220">
                <a:tc>
                  <a:txBody>
                    <a:bodyPr/>
                    <a:lstStyle/>
                    <a:p>
                      <a:r>
                        <a:rPr lang="en-US" sz="1200">
                          <a:solidFill>
                            <a:srgbClr val="000000"/>
                          </a:solidFill>
                        </a:rPr>
                        <a:t>Herbaceous Weed Treatment</a:t>
                      </a:r>
                    </a:p>
                  </a:txBody>
                  <a:tcPr marL="68580" marR="68580" marT="34290" marB="34290"/>
                </a:tc>
                <a:tc>
                  <a:txBody>
                    <a:bodyPr/>
                    <a:lstStyle/>
                    <a:p>
                      <a:pPr algn="ctr"/>
                      <a:r>
                        <a:rPr lang="en-US" sz="1200">
                          <a:solidFill>
                            <a:srgbClr val="000000"/>
                          </a:solidFill>
                        </a:rPr>
                        <a:t>315</a:t>
                      </a:r>
                    </a:p>
                  </a:txBody>
                  <a:tcPr marL="68580" marR="68580" marT="34290" marB="34290"/>
                </a:tc>
                <a:tc>
                  <a:txBody>
                    <a:bodyPr/>
                    <a:lstStyle/>
                    <a:p>
                      <a:r>
                        <a:rPr lang="en-US" sz="1200">
                          <a:solidFill>
                            <a:srgbClr val="000000"/>
                          </a:solidFill>
                        </a:rPr>
                        <a:t>Restore or release native or desired plant communities for wildlife habitat • </a:t>
                      </a:r>
                      <a:r>
                        <a:rPr lang="en-US" sz="1200" b="1">
                          <a:solidFill>
                            <a:srgbClr val="000000"/>
                          </a:solidFill>
                        </a:rPr>
                        <a:t>Protect soils and control erosion </a:t>
                      </a:r>
                      <a:r>
                        <a:rPr lang="en-US" sz="1200">
                          <a:solidFill>
                            <a:srgbClr val="000000"/>
                          </a:solidFill>
                        </a:rPr>
                        <a:t>• Reduce fine fuel loads and wildfire hazard • Control pervasive plant species to a desired level of treatment</a:t>
                      </a:r>
                    </a:p>
                  </a:txBody>
                  <a:tcPr marL="68580" marR="68580" marT="34290" marB="34290"/>
                </a:tc>
                <a:extLst>
                  <a:ext uri="{0D108BD9-81ED-4DB2-BD59-A6C34878D82A}">
                    <a16:rowId xmlns:a16="http://schemas.microsoft.com/office/drawing/2014/main" val="421839165"/>
                  </a:ext>
                </a:extLst>
              </a:tr>
              <a:tr h="617220">
                <a:tc>
                  <a:txBody>
                    <a:bodyPr/>
                    <a:lstStyle/>
                    <a:p>
                      <a:r>
                        <a:rPr lang="en-US" sz="1200">
                          <a:solidFill>
                            <a:srgbClr val="000000"/>
                          </a:solidFill>
                        </a:rPr>
                        <a:t>Mulching*</a:t>
                      </a:r>
                    </a:p>
                  </a:txBody>
                  <a:tcPr marL="68580" marR="68580" marT="34290" marB="34290"/>
                </a:tc>
                <a:tc>
                  <a:txBody>
                    <a:bodyPr/>
                    <a:lstStyle/>
                    <a:p>
                      <a:pPr algn="ctr"/>
                      <a:r>
                        <a:rPr lang="en-US" sz="1200">
                          <a:solidFill>
                            <a:srgbClr val="000000"/>
                          </a:solidFill>
                        </a:rPr>
                        <a:t>484</a:t>
                      </a:r>
                    </a:p>
                  </a:txBody>
                  <a:tcPr marL="68580" marR="68580" marT="34290" marB="34290"/>
                </a:tc>
                <a:tc>
                  <a:txBody>
                    <a:bodyPr/>
                    <a:lstStyle/>
                    <a:p>
                      <a:r>
                        <a:rPr lang="en-US" sz="1200" b="1">
                          <a:solidFill>
                            <a:srgbClr val="000000"/>
                          </a:solidFill>
                        </a:rPr>
                        <a:t>Improve the efficiency of moisture management </a:t>
                      </a:r>
                      <a:r>
                        <a:rPr lang="en-US" sz="1200">
                          <a:solidFill>
                            <a:srgbClr val="000000"/>
                          </a:solidFill>
                        </a:rPr>
                        <a:t>• Reduce concentrated flow erosion • Reduce sheet, rill, and wind erosion • </a:t>
                      </a:r>
                      <a:r>
                        <a:rPr lang="en-US" sz="1200" b="1">
                          <a:solidFill>
                            <a:srgbClr val="000000"/>
                          </a:solidFill>
                        </a:rPr>
                        <a:t>Improve plant productivity and health • Maintain or increase organic matter content </a:t>
                      </a:r>
                    </a:p>
                  </a:txBody>
                  <a:tcPr marL="68580" marR="68580" marT="34290" marB="34290"/>
                </a:tc>
                <a:extLst>
                  <a:ext uri="{0D108BD9-81ED-4DB2-BD59-A6C34878D82A}">
                    <a16:rowId xmlns:a16="http://schemas.microsoft.com/office/drawing/2014/main" val="309646220"/>
                  </a:ext>
                </a:extLst>
              </a:tr>
            </a:tbl>
          </a:graphicData>
        </a:graphic>
      </p:graphicFrame>
    </p:spTree>
    <p:extLst>
      <p:ext uri="{BB962C8B-B14F-4D97-AF65-F5344CB8AC3E}">
        <p14:creationId xmlns:p14="http://schemas.microsoft.com/office/powerpoint/2010/main" val="2850176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2982F23-ABB3-8AF6-0A1F-454EC0D4A964}"/>
              </a:ext>
            </a:extLst>
          </p:cNvPr>
          <p:cNvSpPr>
            <a:spLocks noGrp="1"/>
          </p:cNvSpPr>
          <p:nvPr>
            <p:ph type="body" sz="quarter" idx="11"/>
          </p:nvPr>
        </p:nvSpPr>
        <p:spPr/>
        <p:txBody>
          <a:bodyPr/>
          <a:lstStyle/>
          <a:p>
            <a:r>
              <a:rPr lang="en-US"/>
              <a:t>Module 5: A Road Map</a:t>
            </a:r>
          </a:p>
        </p:txBody>
      </p:sp>
      <p:sp>
        <p:nvSpPr>
          <p:cNvPr id="4" name="Content Placeholder 3">
            <a:extLst>
              <a:ext uri="{FF2B5EF4-FFF2-40B4-BE49-F238E27FC236}">
                <a16:creationId xmlns:a16="http://schemas.microsoft.com/office/drawing/2014/main" id="{4064E849-C50F-B14F-48F5-1E178FE21A21}"/>
              </a:ext>
            </a:extLst>
          </p:cNvPr>
          <p:cNvSpPr>
            <a:spLocks noGrp="1"/>
          </p:cNvSpPr>
          <p:nvPr>
            <p:ph sz="quarter" idx="13"/>
          </p:nvPr>
        </p:nvSpPr>
        <p:spPr/>
        <p:txBody>
          <a:bodyPr lIns="68580" tIns="34290" rIns="68580" bIns="34290" anchor="t"/>
          <a:lstStyle/>
          <a:p>
            <a:pPr marL="170974" indent="-170974"/>
            <a:r>
              <a:rPr lang="en-US"/>
              <a:t>What we will “uncover” through this module</a:t>
            </a:r>
          </a:p>
          <a:p>
            <a:pPr marL="0" indent="0">
              <a:buNone/>
            </a:pPr>
            <a:endParaRPr lang="en-US"/>
          </a:p>
          <a:p>
            <a:pPr marL="685324" lvl="1" indent="-342900">
              <a:buFont typeface="+mj-lt"/>
              <a:buAutoNum type="arabicPeriod"/>
            </a:pPr>
            <a:r>
              <a:rPr lang="en-US"/>
              <a:t>Developing your soil health baseline.</a:t>
            </a:r>
          </a:p>
          <a:p>
            <a:pPr marL="685324" lvl="1" indent="-342900">
              <a:buFont typeface="+mj-lt"/>
              <a:buAutoNum type="arabicPeriod"/>
            </a:pPr>
            <a:endParaRPr lang="en-US"/>
          </a:p>
          <a:p>
            <a:pPr marL="685324" lvl="1" indent="-342900">
              <a:buFont typeface="+mj-lt"/>
              <a:buAutoNum type="arabicPeriod"/>
            </a:pPr>
            <a:r>
              <a:rPr lang="en-US"/>
              <a:t>What practice purposes facilitate soil health?</a:t>
            </a:r>
          </a:p>
          <a:p>
            <a:pPr marL="685324" lvl="1" indent="-342900">
              <a:buFont typeface="+mj-lt"/>
              <a:buAutoNum type="arabicPeriod"/>
            </a:pPr>
            <a:endParaRPr lang="en-US"/>
          </a:p>
          <a:p>
            <a:pPr marL="685324" lvl="1" indent="-342900">
              <a:buFont typeface="+mj-lt"/>
              <a:buAutoNum type="arabicPeriod"/>
            </a:pPr>
            <a:r>
              <a:rPr lang="en-US"/>
              <a:t>What conservation practices in silvicultural settings can been used, which could be used more?</a:t>
            </a:r>
          </a:p>
        </p:txBody>
      </p:sp>
      <p:pic>
        <p:nvPicPr>
          <p:cNvPr id="10" name="Content Placeholder 13" descr="A soils map overlay over an image.">
            <a:extLst>
              <a:ext uri="{FF2B5EF4-FFF2-40B4-BE49-F238E27FC236}">
                <a16:creationId xmlns:a16="http://schemas.microsoft.com/office/drawing/2014/main" id="{859B33D3-0611-B2FB-AC94-F69E0A8E2521}"/>
              </a:ext>
            </a:extLst>
          </p:cNvPr>
          <p:cNvPicPr>
            <a:picLocks noChangeAspect="1"/>
          </p:cNvPicPr>
          <p:nvPr/>
        </p:nvPicPr>
        <p:blipFill rotWithShape="1">
          <a:blip r:embed="rId3"/>
          <a:srcRect l="27684" t="26133" r="42187"/>
          <a:stretch/>
        </p:blipFill>
        <p:spPr>
          <a:xfrm>
            <a:off x="7025079" y="1400176"/>
            <a:ext cx="1927547" cy="4168139"/>
          </a:xfrm>
          <a:prstGeom prst="rect">
            <a:avLst/>
          </a:prstGeom>
        </p:spPr>
      </p:pic>
    </p:spTree>
    <p:extLst>
      <p:ext uri="{BB962C8B-B14F-4D97-AF65-F5344CB8AC3E}">
        <p14:creationId xmlns:p14="http://schemas.microsoft.com/office/powerpoint/2010/main" val="25822976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D405ECA-F7FC-483B-B061-4CD73ADCA918}"/>
              </a:ext>
            </a:extLst>
          </p:cNvPr>
          <p:cNvSpPr>
            <a:spLocks noGrp="1"/>
          </p:cNvSpPr>
          <p:nvPr>
            <p:ph type="title"/>
          </p:nvPr>
        </p:nvSpPr>
        <p:spPr>
          <a:xfrm>
            <a:off x="0" y="1600864"/>
            <a:ext cx="9144000" cy="398312"/>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lnSpc>
                <a:spcPct val="90000"/>
              </a:lnSpc>
              <a:spcBef>
                <a:spcPts val="750"/>
              </a:spcBef>
              <a:defRPr/>
            </a:pPr>
            <a:r>
              <a:rPr lang="en-US" sz="1800">
                <a:ea typeface="Open Sans" panose="020B0606030504020204" pitchFamily="34" charset="0"/>
                <a:cs typeface="Open Sans" panose="020B0606030504020204" pitchFamily="34" charset="0"/>
              </a:rPr>
              <a:t>Select Overview of Soil Health Conservation Practices on Forest </a:t>
            </a:r>
            <a:r>
              <a:rPr lang="en-US" sz="1800" err="1">
                <a:ea typeface="Open Sans" panose="020B0606030504020204" pitchFamily="34" charset="0"/>
                <a:cs typeface="Open Sans" panose="020B0606030504020204" pitchFamily="34" charset="0"/>
              </a:rPr>
              <a:t>Landuses</a:t>
            </a:r>
            <a:endParaRPr lang="en-US" sz="1800">
              <a:ea typeface="Open Sans" panose="020B0606030504020204" pitchFamily="34" charset="0"/>
              <a:cs typeface="Open Sans" panose="020B0606030504020204" pitchFamily="34" charset="0"/>
            </a:endParaRPr>
          </a:p>
        </p:txBody>
      </p:sp>
      <p:graphicFrame>
        <p:nvGraphicFramePr>
          <p:cNvPr id="10" name="Table 10">
            <a:extLst>
              <a:ext uri="{FF2B5EF4-FFF2-40B4-BE49-F238E27FC236}">
                <a16:creationId xmlns:a16="http://schemas.microsoft.com/office/drawing/2014/main" id="{639110FE-6470-4612-939E-767149AA8A22}"/>
              </a:ext>
            </a:extLst>
          </p:cNvPr>
          <p:cNvGraphicFramePr>
            <a:graphicFrameLocks noGrp="1"/>
          </p:cNvGraphicFramePr>
          <p:nvPr>
            <p:ph sz="quarter" idx="4294967295"/>
            <p:extLst>
              <p:ext uri="{D42A27DB-BD31-4B8C-83A1-F6EECF244321}">
                <p14:modId xmlns:p14="http://schemas.microsoft.com/office/powerpoint/2010/main" val="1452732374"/>
              </p:ext>
            </p:extLst>
          </p:nvPr>
        </p:nvGraphicFramePr>
        <p:xfrm>
          <a:off x="526312" y="2024792"/>
          <a:ext cx="8173780" cy="3200400"/>
        </p:xfrm>
        <a:graphic>
          <a:graphicData uri="http://schemas.openxmlformats.org/drawingml/2006/table">
            <a:tbl>
              <a:tblPr firstRow="1" bandRow="1">
                <a:tableStyleId>{7DF18680-E054-41AD-8BC1-D1AEF772440D}</a:tableStyleId>
              </a:tblPr>
              <a:tblGrid>
                <a:gridCol w="1251841">
                  <a:extLst>
                    <a:ext uri="{9D8B030D-6E8A-4147-A177-3AD203B41FA5}">
                      <a16:colId xmlns:a16="http://schemas.microsoft.com/office/drawing/2014/main" val="3313306957"/>
                    </a:ext>
                  </a:extLst>
                </a:gridCol>
                <a:gridCol w="1030927">
                  <a:extLst>
                    <a:ext uri="{9D8B030D-6E8A-4147-A177-3AD203B41FA5}">
                      <a16:colId xmlns:a16="http://schemas.microsoft.com/office/drawing/2014/main" val="983235832"/>
                    </a:ext>
                  </a:extLst>
                </a:gridCol>
                <a:gridCol w="5891012">
                  <a:extLst>
                    <a:ext uri="{9D8B030D-6E8A-4147-A177-3AD203B41FA5}">
                      <a16:colId xmlns:a16="http://schemas.microsoft.com/office/drawing/2014/main" val="4019026245"/>
                    </a:ext>
                  </a:extLst>
                </a:gridCol>
              </a:tblGrid>
              <a:tr h="434340">
                <a:tc>
                  <a:txBody>
                    <a:bodyPr/>
                    <a:lstStyle/>
                    <a:p>
                      <a:r>
                        <a:rPr lang="en-US" sz="1200"/>
                        <a:t>Conservation Practice</a:t>
                      </a:r>
                    </a:p>
                  </a:txBody>
                  <a:tcPr marL="68580" marR="68580" marT="34290" marB="34290">
                    <a:solidFill>
                      <a:srgbClr val="72432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Practice Code</a:t>
                      </a:r>
                    </a:p>
                  </a:txBody>
                  <a:tcPr marL="68580" marR="68580" marT="34290" marB="34290">
                    <a:solidFill>
                      <a:srgbClr val="72432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Brief Glance at Select Benefits</a:t>
                      </a:r>
                    </a:p>
                  </a:txBody>
                  <a:tcPr marL="68580" marR="68580" marT="34290" marB="34290">
                    <a:solidFill>
                      <a:srgbClr val="724324"/>
                    </a:solidFill>
                  </a:tcPr>
                </a:tc>
                <a:extLst>
                  <a:ext uri="{0D108BD9-81ED-4DB2-BD59-A6C34878D82A}">
                    <a16:rowId xmlns:a16="http://schemas.microsoft.com/office/drawing/2014/main" val="860698666"/>
                  </a:ext>
                </a:extLst>
              </a:tr>
              <a:tr h="617220">
                <a:tc>
                  <a:txBody>
                    <a:bodyPr/>
                    <a:lstStyle/>
                    <a:p>
                      <a:r>
                        <a:rPr lang="en-US" sz="1200">
                          <a:solidFill>
                            <a:srgbClr val="000000"/>
                          </a:solidFill>
                        </a:rPr>
                        <a:t>Nutrient Management</a:t>
                      </a:r>
                    </a:p>
                  </a:txBody>
                  <a:tcPr marL="68580" marR="68580" marT="34290" marB="3429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a:solidFill>
                            <a:srgbClr val="000000"/>
                          </a:solidFill>
                        </a:rPr>
                        <a:t>590</a:t>
                      </a: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a:solidFill>
                            <a:srgbClr val="000000"/>
                          </a:solidFill>
                        </a:rPr>
                        <a:t>Improve plant health and productivity </a:t>
                      </a:r>
                      <a:r>
                        <a:rPr lang="en-US" sz="1200">
                          <a:solidFill>
                            <a:srgbClr val="000000"/>
                          </a:solidFill>
                        </a:rPr>
                        <a:t>• Reduce excess nutrients in surface and ground water • Reduce emissions of greenhouse gases (GHG) • </a:t>
                      </a:r>
                      <a:r>
                        <a:rPr lang="en-US" sz="1200" b="1">
                          <a:solidFill>
                            <a:srgbClr val="000000"/>
                          </a:solidFill>
                        </a:rPr>
                        <a:t>Improve or maintain soil organic matter</a:t>
                      </a:r>
                    </a:p>
                  </a:txBody>
                  <a:tcPr marL="68580" marR="68580" marT="34290" marB="34290"/>
                </a:tc>
                <a:extLst>
                  <a:ext uri="{0D108BD9-81ED-4DB2-BD59-A6C34878D82A}">
                    <a16:rowId xmlns:a16="http://schemas.microsoft.com/office/drawing/2014/main" val="575739686"/>
                  </a:ext>
                </a:extLst>
              </a:tr>
              <a:tr h="982980">
                <a:tc>
                  <a:txBody>
                    <a:bodyPr/>
                    <a:lstStyle/>
                    <a:p>
                      <a:r>
                        <a:rPr lang="en-US" sz="1200">
                          <a:solidFill>
                            <a:srgbClr val="000000"/>
                          </a:solidFill>
                        </a:rPr>
                        <a:t>Prescribed Burning</a:t>
                      </a:r>
                    </a:p>
                  </a:txBody>
                  <a:tcPr marL="68580" marR="68580" marT="34290" marB="34290"/>
                </a:tc>
                <a:tc>
                  <a:txBody>
                    <a:bodyPr/>
                    <a:lstStyle/>
                    <a:p>
                      <a:pPr algn="ctr"/>
                      <a:r>
                        <a:rPr lang="en-US" sz="1200">
                          <a:solidFill>
                            <a:srgbClr val="000000"/>
                          </a:solidFill>
                        </a:rPr>
                        <a:t>338</a:t>
                      </a:r>
                    </a:p>
                  </a:txBody>
                  <a:tcPr marL="68580" marR="68580" marT="34290" marB="34290"/>
                </a:tc>
                <a:tc>
                  <a:txBody>
                    <a:bodyPr/>
                    <a:lstStyle/>
                    <a:p>
                      <a:r>
                        <a:rPr lang="en-US" sz="1200" b="1">
                          <a:solidFill>
                            <a:srgbClr val="000000"/>
                          </a:solidFill>
                        </a:rPr>
                        <a:t>Manage undesirable vegetation to improve plant community structure and composition </a:t>
                      </a:r>
                      <a:r>
                        <a:rPr lang="en-US" sz="1200">
                          <a:solidFill>
                            <a:srgbClr val="000000"/>
                          </a:solidFill>
                        </a:rPr>
                        <a:t>• Manage pests, pathogens, and diseases to reduce plant pressure • Reduce wildfire hazards from biomass accumulation • </a:t>
                      </a:r>
                      <a:r>
                        <a:rPr lang="en-US" sz="1200" b="1">
                          <a:solidFill>
                            <a:srgbClr val="000000"/>
                          </a:solidFill>
                        </a:rPr>
                        <a:t>Improve plant and seed production, quantity, and/or quality • Improve and maintain habitat for soil organisms and enhance soil health</a:t>
                      </a:r>
                    </a:p>
                  </a:txBody>
                  <a:tcPr marL="68580" marR="68580" marT="34290" marB="34290"/>
                </a:tc>
                <a:extLst>
                  <a:ext uri="{0D108BD9-81ED-4DB2-BD59-A6C34878D82A}">
                    <a16:rowId xmlns:a16="http://schemas.microsoft.com/office/drawing/2014/main" val="3433359441"/>
                  </a:ext>
                </a:extLst>
              </a:tr>
              <a:tr h="1165860">
                <a:tc>
                  <a:txBody>
                    <a:bodyPr/>
                    <a:lstStyle/>
                    <a:p>
                      <a:r>
                        <a:rPr lang="en-US" sz="1200">
                          <a:solidFill>
                            <a:srgbClr val="000000"/>
                          </a:solidFill>
                        </a:rPr>
                        <a:t>Prescribed Grazing</a:t>
                      </a:r>
                    </a:p>
                  </a:txBody>
                  <a:tcPr marL="68580" marR="68580" marT="34290" marB="34290"/>
                </a:tc>
                <a:tc>
                  <a:txBody>
                    <a:bodyPr/>
                    <a:lstStyle/>
                    <a:p>
                      <a:pPr algn="ctr"/>
                      <a:r>
                        <a:rPr lang="en-US" sz="1200">
                          <a:solidFill>
                            <a:srgbClr val="000000"/>
                          </a:solidFill>
                        </a:rPr>
                        <a:t>528</a:t>
                      </a:r>
                    </a:p>
                  </a:txBody>
                  <a:tcPr marL="68580" marR="68580" marT="34290" marB="34290"/>
                </a:tc>
                <a:tc>
                  <a:txBody>
                    <a:bodyPr/>
                    <a:lstStyle/>
                    <a:p>
                      <a:r>
                        <a:rPr lang="en-US" sz="1200" b="1">
                          <a:solidFill>
                            <a:srgbClr val="000000"/>
                          </a:solidFill>
                        </a:rPr>
                        <a:t>Improve or maintain desired species composition, structure and/or vigor of plant communities </a:t>
                      </a:r>
                      <a:r>
                        <a:rPr lang="en-US" sz="1200">
                          <a:solidFill>
                            <a:srgbClr val="000000"/>
                          </a:solidFill>
                        </a:rPr>
                        <a:t>• Improve or maintain quantity and/or quality of forage for grazing and browsing animals’ health and productivity • Improve or maintain surface and/or subsurface water quality and/or quantity • Improve or maintain riparian and/or watershed function • Reduce soil erosion, </a:t>
                      </a:r>
                      <a:r>
                        <a:rPr lang="en-US" sz="1200" b="1">
                          <a:solidFill>
                            <a:srgbClr val="000000"/>
                          </a:solidFill>
                        </a:rPr>
                        <a:t>and maintain or improve soil health </a:t>
                      </a:r>
                    </a:p>
                  </a:txBody>
                  <a:tcPr marL="68580" marR="68580" marT="34290" marB="34290"/>
                </a:tc>
                <a:extLst>
                  <a:ext uri="{0D108BD9-81ED-4DB2-BD59-A6C34878D82A}">
                    <a16:rowId xmlns:a16="http://schemas.microsoft.com/office/drawing/2014/main" val="917365912"/>
                  </a:ext>
                </a:extLst>
              </a:tr>
            </a:tbl>
          </a:graphicData>
        </a:graphic>
      </p:graphicFrame>
    </p:spTree>
    <p:extLst>
      <p:ext uri="{BB962C8B-B14F-4D97-AF65-F5344CB8AC3E}">
        <p14:creationId xmlns:p14="http://schemas.microsoft.com/office/powerpoint/2010/main" val="41096440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D405ECA-F7FC-483B-B061-4CD73ADCA918}"/>
              </a:ext>
            </a:extLst>
          </p:cNvPr>
          <p:cNvSpPr>
            <a:spLocks noGrp="1"/>
          </p:cNvSpPr>
          <p:nvPr>
            <p:ph type="title"/>
          </p:nvPr>
        </p:nvSpPr>
        <p:spPr>
          <a:xfrm>
            <a:off x="0" y="1600864"/>
            <a:ext cx="9144000" cy="398312"/>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lnSpc>
                <a:spcPct val="90000"/>
              </a:lnSpc>
              <a:spcBef>
                <a:spcPts val="750"/>
              </a:spcBef>
              <a:defRPr/>
            </a:pPr>
            <a:r>
              <a:rPr lang="en-US" sz="1800">
                <a:ea typeface="Open Sans" panose="020B0606030504020204" pitchFamily="34" charset="0"/>
                <a:cs typeface="Open Sans" panose="020B0606030504020204" pitchFamily="34" charset="0"/>
              </a:rPr>
              <a:t>Select Overview of Soil Health Conservation Practices on Forest </a:t>
            </a:r>
            <a:r>
              <a:rPr lang="en-US" sz="1800" err="1">
                <a:ea typeface="Open Sans" panose="020B0606030504020204" pitchFamily="34" charset="0"/>
                <a:cs typeface="Open Sans" panose="020B0606030504020204" pitchFamily="34" charset="0"/>
              </a:rPr>
              <a:t>Landuses</a:t>
            </a:r>
            <a:endParaRPr lang="en-US" sz="1800">
              <a:ea typeface="Open Sans" panose="020B0606030504020204" pitchFamily="34" charset="0"/>
              <a:cs typeface="Open Sans" panose="020B0606030504020204" pitchFamily="34" charset="0"/>
            </a:endParaRPr>
          </a:p>
        </p:txBody>
      </p:sp>
      <p:graphicFrame>
        <p:nvGraphicFramePr>
          <p:cNvPr id="10" name="Table 10">
            <a:extLst>
              <a:ext uri="{FF2B5EF4-FFF2-40B4-BE49-F238E27FC236}">
                <a16:creationId xmlns:a16="http://schemas.microsoft.com/office/drawing/2014/main" id="{639110FE-6470-4612-939E-767149AA8A22}"/>
              </a:ext>
            </a:extLst>
          </p:cNvPr>
          <p:cNvGraphicFramePr>
            <a:graphicFrameLocks noGrp="1"/>
          </p:cNvGraphicFramePr>
          <p:nvPr>
            <p:ph sz="quarter" idx="4294967295"/>
            <p:extLst>
              <p:ext uri="{D42A27DB-BD31-4B8C-83A1-F6EECF244321}">
                <p14:modId xmlns:p14="http://schemas.microsoft.com/office/powerpoint/2010/main" val="2770421362"/>
              </p:ext>
            </p:extLst>
          </p:nvPr>
        </p:nvGraphicFramePr>
        <p:xfrm>
          <a:off x="542260" y="2101690"/>
          <a:ext cx="8165804" cy="3131820"/>
        </p:xfrm>
        <a:graphic>
          <a:graphicData uri="http://schemas.openxmlformats.org/drawingml/2006/table">
            <a:tbl>
              <a:tblPr firstRow="1" bandRow="1">
                <a:tableStyleId>{7DF18680-E054-41AD-8BC1-D1AEF772440D}</a:tableStyleId>
              </a:tblPr>
              <a:tblGrid>
                <a:gridCol w="1515140">
                  <a:extLst>
                    <a:ext uri="{9D8B030D-6E8A-4147-A177-3AD203B41FA5}">
                      <a16:colId xmlns:a16="http://schemas.microsoft.com/office/drawing/2014/main" val="3313306957"/>
                    </a:ext>
                  </a:extLst>
                </a:gridCol>
                <a:gridCol w="956930">
                  <a:extLst>
                    <a:ext uri="{9D8B030D-6E8A-4147-A177-3AD203B41FA5}">
                      <a16:colId xmlns:a16="http://schemas.microsoft.com/office/drawing/2014/main" val="983235832"/>
                    </a:ext>
                  </a:extLst>
                </a:gridCol>
                <a:gridCol w="5693733">
                  <a:extLst>
                    <a:ext uri="{9D8B030D-6E8A-4147-A177-3AD203B41FA5}">
                      <a16:colId xmlns:a16="http://schemas.microsoft.com/office/drawing/2014/main" val="4019026245"/>
                    </a:ext>
                  </a:extLst>
                </a:gridCol>
              </a:tblGrid>
              <a:tr h="365760">
                <a:tc>
                  <a:txBody>
                    <a:bodyPr/>
                    <a:lstStyle/>
                    <a:p>
                      <a:r>
                        <a:rPr lang="en-US" sz="1000"/>
                        <a:t>Conservation Practice</a:t>
                      </a:r>
                    </a:p>
                  </a:txBody>
                  <a:tcPr marL="68580" marR="68580" marT="34290" marB="34290">
                    <a:solidFill>
                      <a:srgbClr val="72432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a:t>Practice Code</a:t>
                      </a:r>
                    </a:p>
                  </a:txBody>
                  <a:tcPr marL="68580" marR="68580" marT="34290" marB="34290">
                    <a:solidFill>
                      <a:srgbClr val="72432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a:t>Associated Benefits to Soil Health</a:t>
                      </a:r>
                    </a:p>
                  </a:txBody>
                  <a:tcPr marL="68580" marR="68580" marT="34290" marB="34290">
                    <a:solidFill>
                      <a:srgbClr val="724324"/>
                    </a:solidFill>
                  </a:tcPr>
                </a:tc>
                <a:extLst>
                  <a:ext uri="{0D108BD9-81ED-4DB2-BD59-A6C34878D82A}">
                    <a16:rowId xmlns:a16="http://schemas.microsoft.com/office/drawing/2014/main" val="860698666"/>
                  </a:ext>
                </a:extLst>
              </a:tr>
              <a:tr h="800100">
                <a:tc>
                  <a:txBody>
                    <a:bodyPr/>
                    <a:lstStyle/>
                    <a:p>
                      <a:r>
                        <a:rPr lang="en-US" sz="1200">
                          <a:solidFill>
                            <a:srgbClr val="000000"/>
                          </a:solidFill>
                        </a:rPr>
                        <a:t>Restoration of Rare and Declining Natural Communities</a:t>
                      </a:r>
                    </a:p>
                  </a:txBody>
                  <a:tcPr marL="68580" marR="68580" marT="34290" marB="3429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a:solidFill>
                            <a:srgbClr val="000000"/>
                          </a:solidFill>
                        </a:rPr>
                        <a:t>643</a:t>
                      </a: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rgbClr val="000000"/>
                          </a:solidFill>
                        </a:rPr>
                        <a:t>To </a:t>
                      </a:r>
                      <a:r>
                        <a:rPr lang="en-US" sz="1200" b="1">
                          <a:solidFill>
                            <a:srgbClr val="000000"/>
                          </a:solidFill>
                        </a:rPr>
                        <a:t>restore the physical conditions and/or unique plant community </a:t>
                      </a:r>
                      <a:r>
                        <a:rPr lang="en-US" sz="1200">
                          <a:solidFill>
                            <a:srgbClr val="000000"/>
                          </a:solidFill>
                        </a:rPr>
                        <a:t>on sites that partially support, or once supported, a rare or declining natural community. </a:t>
                      </a:r>
                    </a:p>
                  </a:txBody>
                  <a:tcPr marL="68580" marR="68580" marT="34290" marB="34290"/>
                </a:tc>
                <a:extLst>
                  <a:ext uri="{0D108BD9-81ED-4DB2-BD59-A6C34878D82A}">
                    <a16:rowId xmlns:a16="http://schemas.microsoft.com/office/drawing/2014/main" val="575739686"/>
                  </a:ext>
                </a:extLst>
              </a:tr>
              <a:tr h="1348740">
                <a:tc>
                  <a:txBody>
                    <a:bodyPr/>
                    <a:lstStyle/>
                    <a:p>
                      <a:r>
                        <a:rPr lang="en-US" sz="1200">
                          <a:solidFill>
                            <a:srgbClr val="000000"/>
                          </a:solidFill>
                        </a:rPr>
                        <a:t>Tree/Shrub Establishment</a:t>
                      </a:r>
                    </a:p>
                  </a:txBody>
                  <a:tcPr marL="68580" marR="68580" marT="34290" marB="34290"/>
                </a:tc>
                <a:tc>
                  <a:txBody>
                    <a:bodyPr/>
                    <a:lstStyle/>
                    <a:p>
                      <a:pPr algn="ctr"/>
                      <a:r>
                        <a:rPr lang="en-US" sz="1200">
                          <a:solidFill>
                            <a:srgbClr val="000000"/>
                          </a:solidFill>
                        </a:rPr>
                        <a:t>612</a:t>
                      </a:r>
                    </a:p>
                  </a:txBody>
                  <a:tcPr marL="68580" marR="68580" marT="34290" marB="34290"/>
                </a:tc>
                <a:tc>
                  <a:txBody>
                    <a:bodyPr/>
                    <a:lstStyle/>
                    <a:p>
                      <a:r>
                        <a:rPr lang="en-US" sz="1200" b="1">
                          <a:solidFill>
                            <a:srgbClr val="000000"/>
                          </a:solidFill>
                        </a:rPr>
                        <a:t>Maintain or improve desirable plant diversity, productivity, and health </a:t>
                      </a:r>
                      <a:r>
                        <a:rPr lang="en-US" sz="1200">
                          <a:solidFill>
                            <a:srgbClr val="000000"/>
                          </a:solidFill>
                        </a:rPr>
                        <a:t>by establishing woody plants • Create or improve habitat for desired wildlife species compatible with ecological characteristics of the site • Control erosion • Improve water quality • Reduce excess nutrients and other pollutants in runoff and groundwater </a:t>
                      </a:r>
                      <a:r>
                        <a:rPr lang="en-US" sz="1200" b="1">
                          <a:solidFill>
                            <a:srgbClr val="000000"/>
                          </a:solidFill>
                        </a:rPr>
                        <a:t>Sequester and store carbon • Restore or maintain native plant communities • Provide for beneficial organisms and pollinators</a:t>
                      </a:r>
                    </a:p>
                  </a:txBody>
                  <a:tcPr marL="68580" marR="68580" marT="34290" marB="34290"/>
                </a:tc>
                <a:extLst>
                  <a:ext uri="{0D108BD9-81ED-4DB2-BD59-A6C34878D82A}">
                    <a16:rowId xmlns:a16="http://schemas.microsoft.com/office/drawing/2014/main" val="3433359441"/>
                  </a:ext>
                </a:extLst>
              </a:tr>
              <a:tr h="617220">
                <a:tc>
                  <a:txBody>
                    <a:bodyPr/>
                    <a:lstStyle/>
                    <a:p>
                      <a:r>
                        <a:rPr lang="en-US" sz="1200">
                          <a:solidFill>
                            <a:srgbClr val="000000"/>
                          </a:solidFill>
                        </a:rPr>
                        <a:t>Woody Residue Treatment</a:t>
                      </a:r>
                    </a:p>
                  </a:txBody>
                  <a:tcPr marL="68580" marR="68580" marT="34290" marB="34290"/>
                </a:tc>
                <a:tc>
                  <a:txBody>
                    <a:bodyPr/>
                    <a:lstStyle/>
                    <a:p>
                      <a:pPr algn="ctr"/>
                      <a:r>
                        <a:rPr lang="en-US" sz="1200">
                          <a:solidFill>
                            <a:srgbClr val="000000"/>
                          </a:solidFill>
                        </a:rPr>
                        <a:t>384</a:t>
                      </a:r>
                    </a:p>
                  </a:txBody>
                  <a:tcPr marL="68580" marR="68580" marT="34290" marB="34290"/>
                </a:tc>
                <a:tc>
                  <a:txBody>
                    <a:bodyPr/>
                    <a:lstStyle/>
                    <a:p>
                      <a:r>
                        <a:rPr lang="en-US" sz="1200">
                          <a:solidFill>
                            <a:srgbClr val="000000"/>
                          </a:solidFill>
                        </a:rPr>
                        <a:t>Reduce hazardous fuels • Reduce the risk of harmful insects and disease • Improve access to forage for livestock and wildlife • </a:t>
                      </a:r>
                      <a:r>
                        <a:rPr lang="en-US" sz="1200" b="1">
                          <a:solidFill>
                            <a:srgbClr val="000000"/>
                          </a:solidFill>
                        </a:rPr>
                        <a:t>Improve the soil organic matter • Improve the site for natural or artificial regeneration</a:t>
                      </a:r>
                    </a:p>
                  </a:txBody>
                  <a:tcPr marL="68580" marR="68580" marT="34290" marB="34290"/>
                </a:tc>
                <a:extLst>
                  <a:ext uri="{0D108BD9-81ED-4DB2-BD59-A6C34878D82A}">
                    <a16:rowId xmlns:a16="http://schemas.microsoft.com/office/drawing/2014/main" val="917365912"/>
                  </a:ext>
                </a:extLst>
              </a:tr>
            </a:tbl>
          </a:graphicData>
        </a:graphic>
      </p:graphicFrame>
    </p:spTree>
    <p:extLst>
      <p:ext uri="{BB962C8B-B14F-4D97-AF65-F5344CB8AC3E}">
        <p14:creationId xmlns:p14="http://schemas.microsoft.com/office/powerpoint/2010/main" val="32353528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D405ECA-F7FC-483B-B061-4CD73ADCA918}"/>
              </a:ext>
            </a:extLst>
          </p:cNvPr>
          <p:cNvSpPr>
            <a:spLocks noGrp="1"/>
          </p:cNvSpPr>
          <p:nvPr>
            <p:ph type="title"/>
          </p:nvPr>
        </p:nvSpPr>
        <p:spPr>
          <a:xfrm>
            <a:off x="377190" y="1481329"/>
            <a:ext cx="2401729" cy="471788"/>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lnSpc>
                <a:spcPct val="90000"/>
              </a:lnSpc>
              <a:spcBef>
                <a:spcPts val="750"/>
              </a:spcBef>
              <a:defRPr/>
            </a:pPr>
            <a:r>
              <a:rPr lang="en-US" sz="2400">
                <a:ea typeface="Open Sans" panose="020B0606030504020204" pitchFamily="34" charset="0"/>
                <a:cs typeface="Open Sans" panose="020B0606030504020204" pitchFamily="34" charset="0"/>
              </a:rPr>
              <a:t>Ask Yourself</a:t>
            </a:r>
          </a:p>
        </p:txBody>
      </p:sp>
      <p:sp>
        <p:nvSpPr>
          <p:cNvPr id="7" name="Content Placeholder 6">
            <a:extLst>
              <a:ext uri="{FF2B5EF4-FFF2-40B4-BE49-F238E27FC236}">
                <a16:creationId xmlns:a16="http://schemas.microsoft.com/office/drawing/2014/main" id="{9327A977-0EF1-F509-0682-73E7F51D54E6}"/>
              </a:ext>
            </a:extLst>
          </p:cNvPr>
          <p:cNvSpPr>
            <a:spLocks noGrp="1"/>
          </p:cNvSpPr>
          <p:nvPr>
            <p:ph sz="quarter" idx="10"/>
          </p:nvPr>
        </p:nvSpPr>
        <p:spPr>
          <a:xfrm>
            <a:off x="377190" y="1965117"/>
            <a:ext cx="4578464" cy="3615580"/>
          </a:xfrm>
        </p:spPr>
        <p:txBody>
          <a:bodyPr lIns="68580" tIns="34290" rIns="68580" bIns="34290" anchor="t"/>
          <a:lstStyle/>
          <a:p>
            <a:pPr>
              <a:lnSpc>
                <a:spcPct val="100000"/>
              </a:lnSpc>
            </a:pPr>
            <a:r>
              <a:rPr lang="en-US" sz="1500"/>
              <a:t>“Do I know important physical and chemical properties of the soils I work around?”</a:t>
            </a:r>
          </a:p>
          <a:p>
            <a:pPr marL="513874" lvl="1" indent="-170974">
              <a:lnSpc>
                <a:spcPct val="100000"/>
              </a:lnSpc>
            </a:pPr>
            <a:r>
              <a:rPr lang="en-US" sz="1500"/>
              <a:t>Jenny’s “Factors of Soil Formation”</a:t>
            </a:r>
          </a:p>
          <a:p>
            <a:pPr marL="513874" lvl="1" indent="-170974">
              <a:lnSpc>
                <a:spcPct val="100000"/>
              </a:lnSpc>
            </a:pPr>
            <a:r>
              <a:rPr lang="en-US" sz="1500"/>
              <a:t>Web Soil Survey, SSURGO QT, Extension</a:t>
            </a:r>
          </a:p>
          <a:p>
            <a:pPr marL="513874" lvl="1" indent="-170974">
              <a:lnSpc>
                <a:spcPct val="100000"/>
              </a:lnSpc>
            </a:pPr>
            <a:r>
              <a:rPr lang="en-US" sz="1500"/>
              <a:t>Other sources</a:t>
            </a:r>
          </a:p>
          <a:p>
            <a:pPr>
              <a:lnSpc>
                <a:spcPct val="100000"/>
              </a:lnSpc>
            </a:pPr>
            <a:r>
              <a:rPr lang="en-US" sz="1500"/>
              <a:t>“Do I know the Conservation Practices that will create or further degrade forest soil health?” </a:t>
            </a:r>
          </a:p>
          <a:p>
            <a:pPr marL="513874" lvl="1" indent="-170974">
              <a:lnSpc>
                <a:spcPct val="100000"/>
              </a:lnSpc>
            </a:pPr>
            <a:r>
              <a:rPr lang="en-US" sz="1500"/>
              <a:t>Density Management </a:t>
            </a:r>
          </a:p>
          <a:p>
            <a:pPr marL="513874" lvl="1" indent="-170974">
              <a:lnSpc>
                <a:spcPct val="100000"/>
              </a:lnSpc>
            </a:pPr>
            <a:r>
              <a:rPr lang="en-US" sz="1500"/>
              <a:t>Slash Treatment</a:t>
            </a:r>
          </a:p>
          <a:p>
            <a:pPr>
              <a:lnSpc>
                <a:spcPct val="100000"/>
              </a:lnSpc>
            </a:pPr>
            <a:r>
              <a:rPr lang="en-US" sz="1500"/>
              <a:t>“Do I know the Conservation Practices that will restore, maintain, or enhance forest soil health?” </a:t>
            </a:r>
          </a:p>
          <a:p>
            <a:endParaRPr lang="en-US" sz="1500"/>
          </a:p>
        </p:txBody>
      </p:sp>
      <p:pic>
        <p:nvPicPr>
          <p:cNvPr id="8" name="Picture 7" descr="An image of a open spaced pine plantation.">
            <a:extLst>
              <a:ext uri="{FF2B5EF4-FFF2-40B4-BE49-F238E27FC236}">
                <a16:creationId xmlns:a16="http://schemas.microsoft.com/office/drawing/2014/main" id="{54F42CD6-766D-1570-0D04-76371F04463D}"/>
              </a:ext>
            </a:extLst>
          </p:cNvPr>
          <p:cNvPicPr>
            <a:picLocks noChangeAspect="1"/>
          </p:cNvPicPr>
          <p:nvPr/>
        </p:nvPicPr>
        <p:blipFill>
          <a:blip r:embed="rId3"/>
          <a:stretch>
            <a:fillRect/>
          </a:stretch>
        </p:blipFill>
        <p:spPr>
          <a:xfrm>
            <a:off x="4955654" y="2077974"/>
            <a:ext cx="4114086" cy="3086207"/>
          </a:xfrm>
          <a:prstGeom prst="rect">
            <a:avLst/>
          </a:prstGeom>
        </p:spPr>
      </p:pic>
    </p:spTree>
    <p:extLst>
      <p:ext uri="{BB962C8B-B14F-4D97-AF65-F5344CB8AC3E}">
        <p14:creationId xmlns:p14="http://schemas.microsoft.com/office/powerpoint/2010/main" val="39405589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2F14CC4-6951-D46C-33B7-B2FDDA064A2B}"/>
              </a:ext>
            </a:extLst>
          </p:cNvPr>
          <p:cNvSpPr>
            <a:spLocks noGrp="1"/>
          </p:cNvSpPr>
          <p:nvPr>
            <p:ph type="title" idx="4294967295"/>
          </p:nvPr>
        </p:nvSpPr>
        <p:spPr>
          <a:xfrm>
            <a:off x="147584" y="1481778"/>
            <a:ext cx="6549819" cy="398312"/>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spcBef>
                <a:spcPts val="750"/>
              </a:spcBef>
              <a:defRPr/>
            </a:pPr>
            <a:r>
              <a:rPr lang="en-US" sz="3000" b="1">
                <a:solidFill>
                  <a:schemeClr val="accent4"/>
                </a:solidFill>
                <a:ea typeface="Open Sans" panose="020B0606030504020204" pitchFamily="34" charset="0"/>
                <a:cs typeface="Open Sans" panose="020B0606030504020204" pitchFamily="34" charset="0"/>
              </a:rPr>
              <a:t>Many Thanks</a:t>
            </a:r>
          </a:p>
        </p:txBody>
      </p:sp>
      <p:sp>
        <p:nvSpPr>
          <p:cNvPr id="6" name="Picture Placeholder 5" descr="Please add alternate text for the image.">
            <a:extLst>
              <a:ext uri="{FF2B5EF4-FFF2-40B4-BE49-F238E27FC236}">
                <a16:creationId xmlns:a16="http://schemas.microsoft.com/office/drawing/2014/main" id="{282331C3-784F-03D9-62DB-F7A4CE9869C3}"/>
              </a:ext>
            </a:extLst>
          </p:cNvPr>
          <p:cNvSpPr>
            <a:spLocks noGrp="1"/>
          </p:cNvSpPr>
          <p:nvPr>
            <p:ph type="pic" sz="quarter" idx="12"/>
          </p:nvPr>
        </p:nvSpPr>
        <p:spPr/>
        <p:txBody>
          <a:bodyPr/>
          <a:lstStyle/>
          <a:p>
            <a:endParaRPr lang="en-US"/>
          </a:p>
        </p:txBody>
      </p:sp>
      <p:pic>
        <p:nvPicPr>
          <p:cNvPr id="9" name="Picture 8" descr="An image of an open forest with grass and yellow flowers in the understory.">
            <a:extLst>
              <a:ext uri="{FF2B5EF4-FFF2-40B4-BE49-F238E27FC236}">
                <a16:creationId xmlns:a16="http://schemas.microsoft.com/office/drawing/2014/main" id="{DD02B440-ACCF-AC77-84DD-ECDC2BD1EC07}"/>
              </a:ext>
            </a:extLst>
          </p:cNvPr>
          <p:cNvPicPr>
            <a:picLocks noChangeAspect="1"/>
          </p:cNvPicPr>
          <p:nvPr/>
        </p:nvPicPr>
        <p:blipFill>
          <a:blip r:embed="rId2"/>
          <a:stretch>
            <a:fillRect/>
          </a:stretch>
        </p:blipFill>
        <p:spPr>
          <a:xfrm>
            <a:off x="4726340" y="1481778"/>
            <a:ext cx="4372947" cy="4025264"/>
          </a:xfrm>
          <a:prstGeom prst="rect">
            <a:avLst/>
          </a:prstGeom>
        </p:spPr>
      </p:pic>
      <p:sp>
        <p:nvSpPr>
          <p:cNvPr id="11" name="TextBox 10">
            <a:extLst>
              <a:ext uri="{FF2B5EF4-FFF2-40B4-BE49-F238E27FC236}">
                <a16:creationId xmlns:a16="http://schemas.microsoft.com/office/drawing/2014/main" id="{68D4B6E3-B863-D1EA-14FA-97128C8CE053}"/>
              </a:ext>
            </a:extLst>
          </p:cNvPr>
          <p:cNvSpPr txBox="1"/>
          <p:nvPr/>
        </p:nvSpPr>
        <p:spPr>
          <a:xfrm>
            <a:off x="228599" y="2641024"/>
            <a:ext cx="4273322" cy="1315745"/>
          </a:xfrm>
          <a:prstGeom prst="rect">
            <a:avLst/>
          </a:prstGeom>
          <a:noFill/>
        </p:spPr>
        <p:txBody>
          <a:bodyPr wrap="square" lIns="68580" tIns="34290" rIns="68580" bIns="34290" anchor="t">
            <a:spAutoFit/>
          </a:bodyPr>
          <a:lstStyle/>
          <a:p>
            <a:pPr algn="ctr"/>
            <a:r>
              <a:rPr lang="en-US" sz="1350">
                <a:solidFill>
                  <a:schemeClr val="accent5"/>
                </a:solidFill>
              </a:rPr>
              <a:t>For more information on Managing Soil Health, </a:t>
            </a:r>
            <a:endParaRPr lang="en-US" sz="1350"/>
          </a:p>
          <a:p>
            <a:pPr algn="ctr"/>
            <a:r>
              <a:rPr lang="en-US" sz="1350">
                <a:solidFill>
                  <a:schemeClr val="accent5"/>
                </a:solidFill>
              </a:rPr>
              <a:t>visit us here: </a:t>
            </a:r>
          </a:p>
          <a:p>
            <a:endParaRPr lang="en-US" sz="1350">
              <a:solidFill>
                <a:schemeClr val="accent5"/>
              </a:solidFill>
            </a:endParaRPr>
          </a:p>
          <a:p>
            <a:pPr algn="ctr"/>
            <a:r>
              <a:rPr lang="en-US" sz="1350">
                <a:solidFill>
                  <a:schemeClr val="accent1"/>
                </a:solidFill>
                <a:hlinkClick r:id="rId3">
                  <a:extLst>
                    <a:ext uri="{A12FA001-AC4F-418D-AE19-62706E023703}">
                      <ahyp:hlinkClr xmlns:ahyp="http://schemas.microsoft.com/office/drawing/2018/hyperlinkcolor" val="tx"/>
                    </a:ext>
                  </a:extLst>
                </a:hlinkClick>
              </a:rPr>
              <a:t>https://www.nrcs.usda.gov/conservation-basics/natural-resource-concerns/soils/soil-health</a:t>
            </a:r>
          </a:p>
        </p:txBody>
      </p:sp>
      <p:sp>
        <p:nvSpPr>
          <p:cNvPr id="12" name="TextBox 11">
            <a:extLst>
              <a:ext uri="{FF2B5EF4-FFF2-40B4-BE49-F238E27FC236}">
                <a16:creationId xmlns:a16="http://schemas.microsoft.com/office/drawing/2014/main" id="{61AD817C-52D4-F6EF-BB33-066AF740AFB3}"/>
              </a:ext>
            </a:extLst>
          </p:cNvPr>
          <p:cNvSpPr txBox="1"/>
          <p:nvPr/>
        </p:nvSpPr>
        <p:spPr>
          <a:xfrm>
            <a:off x="228601" y="5022294"/>
            <a:ext cx="4189061" cy="507831"/>
          </a:xfrm>
          <a:prstGeom prst="rect">
            <a:avLst/>
          </a:prstGeom>
          <a:noFill/>
        </p:spPr>
        <p:txBody>
          <a:bodyPr wrap="square" rtlCol="0">
            <a:spAutoFit/>
          </a:bodyPr>
          <a:lstStyle/>
          <a:p>
            <a:pPr algn="ctr"/>
            <a:r>
              <a:rPr lang="en-US" sz="1350" b="1">
                <a:solidFill>
                  <a:srgbClr val="000000"/>
                </a:solidFill>
              </a:rPr>
              <a:t>USDA is an equal opportunity provider, employer, and lender. </a:t>
            </a:r>
          </a:p>
        </p:txBody>
      </p:sp>
    </p:spTree>
    <p:extLst>
      <p:ext uri="{BB962C8B-B14F-4D97-AF65-F5344CB8AC3E}">
        <p14:creationId xmlns:p14="http://schemas.microsoft.com/office/powerpoint/2010/main" val="11048114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2982F23-ABB3-8AF6-0A1F-454EC0D4A964}"/>
              </a:ext>
            </a:extLst>
          </p:cNvPr>
          <p:cNvSpPr>
            <a:spLocks noGrp="1"/>
          </p:cNvSpPr>
          <p:nvPr>
            <p:ph type="body" sz="quarter" idx="11"/>
          </p:nvPr>
        </p:nvSpPr>
        <p:spPr/>
        <p:txBody>
          <a:bodyPr/>
          <a:lstStyle/>
          <a:p>
            <a:r>
              <a:rPr lang="en-US"/>
              <a:t>Principles to Purposes</a:t>
            </a:r>
          </a:p>
        </p:txBody>
      </p:sp>
      <p:sp>
        <p:nvSpPr>
          <p:cNvPr id="3" name="Picture Placeholder 2">
            <a:extLst>
              <a:ext uri="{FF2B5EF4-FFF2-40B4-BE49-F238E27FC236}">
                <a16:creationId xmlns:a16="http://schemas.microsoft.com/office/drawing/2014/main" id="{DE585759-26A7-EA21-1B95-529614D90839}"/>
              </a:ext>
            </a:extLst>
          </p:cNvPr>
          <p:cNvSpPr>
            <a:spLocks noGrp="1"/>
          </p:cNvSpPr>
          <p:nvPr>
            <p:ph type="pic" sz="quarter" idx="12"/>
          </p:nvPr>
        </p:nvSpPr>
        <p:spPr/>
        <p:txBody>
          <a:bodyPr/>
          <a:lstStyle/>
          <a:p>
            <a:endParaRPr lang="en-US"/>
          </a:p>
        </p:txBody>
      </p:sp>
      <p:sp>
        <p:nvSpPr>
          <p:cNvPr id="4" name="Content Placeholder 3">
            <a:extLst>
              <a:ext uri="{FF2B5EF4-FFF2-40B4-BE49-F238E27FC236}">
                <a16:creationId xmlns:a16="http://schemas.microsoft.com/office/drawing/2014/main" id="{4064E849-C50F-B14F-48F5-1E178FE21A21}"/>
              </a:ext>
            </a:extLst>
          </p:cNvPr>
          <p:cNvSpPr>
            <a:spLocks noGrp="1"/>
          </p:cNvSpPr>
          <p:nvPr>
            <p:ph sz="quarter" idx="13"/>
          </p:nvPr>
        </p:nvSpPr>
        <p:spPr/>
        <p:txBody>
          <a:bodyPr/>
          <a:lstStyle/>
          <a:p>
            <a:r>
              <a:rPr lang="en-US" dirty="0"/>
              <a:t>Understand the principles of soil health will lead to determining the purposes in each Conservation Practice </a:t>
            </a:r>
          </a:p>
          <a:p>
            <a:pPr marL="342892" lvl="1" indent="0">
              <a:buNone/>
            </a:pPr>
            <a:endParaRPr lang="en-US" dirty="0"/>
          </a:p>
          <a:p>
            <a:pPr lvl="1"/>
            <a:r>
              <a:rPr lang="en-US" dirty="0"/>
              <a:t>Factors of Soil Formation</a:t>
            </a:r>
          </a:p>
          <a:p>
            <a:pPr lvl="2"/>
            <a:r>
              <a:rPr lang="en-US" dirty="0"/>
              <a:t>Hans Jenny (1899 – 1992) </a:t>
            </a:r>
          </a:p>
          <a:p>
            <a:pPr marL="342892" lvl="1" indent="0">
              <a:buNone/>
            </a:pPr>
            <a:endParaRPr lang="en-US" dirty="0"/>
          </a:p>
        </p:txBody>
      </p:sp>
      <p:pic>
        <p:nvPicPr>
          <p:cNvPr id="9" name="Picture 8" descr="An image of a book cover .">
            <a:extLst>
              <a:ext uri="{FF2B5EF4-FFF2-40B4-BE49-F238E27FC236}">
                <a16:creationId xmlns:a16="http://schemas.microsoft.com/office/drawing/2014/main" id="{3760C5AC-4E18-55F2-5EC7-020F61C92B4E}"/>
              </a:ext>
            </a:extLst>
          </p:cNvPr>
          <p:cNvPicPr>
            <a:picLocks noChangeAspect="1"/>
          </p:cNvPicPr>
          <p:nvPr/>
        </p:nvPicPr>
        <p:blipFill rotWithShape="1">
          <a:blip r:embed="rId3"/>
          <a:srcRect l="12201" t="2040" r="11134" b="7512"/>
          <a:stretch/>
        </p:blipFill>
        <p:spPr>
          <a:xfrm>
            <a:off x="6551556" y="1536296"/>
            <a:ext cx="2539592" cy="3931475"/>
          </a:xfrm>
          <a:prstGeom prst="rect">
            <a:avLst/>
          </a:prstGeom>
        </p:spPr>
      </p:pic>
      <p:grpSp>
        <p:nvGrpSpPr>
          <p:cNvPr id="13" name="Group 12" descr="list of variables utilized in Hans Jenny's formula for soil development.">
            <a:extLst>
              <a:ext uri="{FF2B5EF4-FFF2-40B4-BE49-F238E27FC236}">
                <a16:creationId xmlns:a16="http://schemas.microsoft.com/office/drawing/2014/main" id="{3AED16D8-909A-FEC4-C0D7-4A100088C03F}"/>
              </a:ext>
            </a:extLst>
          </p:cNvPr>
          <p:cNvGrpSpPr/>
          <p:nvPr/>
        </p:nvGrpSpPr>
        <p:grpSpPr>
          <a:xfrm>
            <a:off x="1199721" y="4198284"/>
            <a:ext cx="4697278" cy="1231508"/>
            <a:chOff x="3842327" y="3524249"/>
            <a:chExt cx="6263037" cy="1642010"/>
          </a:xfrm>
        </p:grpSpPr>
        <p:sp>
          <p:nvSpPr>
            <p:cNvPr id="10" name="Left Brace 9">
              <a:extLst>
                <a:ext uri="{FF2B5EF4-FFF2-40B4-BE49-F238E27FC236}">
                  <a16:creationId xmlns:a16="http://schemas.microsoft.com/office/drawing/2014/main" id="{671B1655-E556-EA2E-B7C4-2E689D89A3C5}"/>
                </a:ext>
              </a:extLst>
            </p:cNvPr>
            <p:cNvSpPr/>
            <p:nvPr/>
          </p:nvSpPr>
          <p:spPr>
            <a:xfrm>
              <a:off x="6624735" y="3524249"/>
              <a:ext cx="355035" cy="1581238"/>
            </a:xfrm>
            <a:prstGeom prst="leftBrace">
              <a:avLst>
                <a:gd name="adj1" fmla="val 54845"/>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sp>
          <p:nvSpPr>
            <p:cNvPr id="11" name="TextBox 10">
              <a:extLst>
                <a:ext uri="{FF2B5EF4-FFF2-40B4-BE49-F238E27FC236}">
                  <a16:creationId xmlns:a16="http://schemas.microsoft.com/office/drawing/2014/main" id="{A81D187F-9F2A-5F32-18BC-F76E7B82FD2A}"/>
                </a:ext>
              </a:extLst>
            </p:cNvPr>
            <p:cNvSpPr txBox="1"/>
            <p:nvPr/>
          </p:nvSpPr>
          <p:spPr>
            <a:xfrm>
              <a:off x="6958422" y="3535044"/>
              <a:ext cx="3146942" cy="1631215"/>
            </a:xfrm>
            <a:prstGeom prst="rect">
              <a:avLst/>
            </a:prstGeom>
            <a:noFill/>
          </p:spPr>
          <p:txBody>
            <a:bodyPr wrap="square" lIns="68580" tIns="34290" rIns="68580" bIns="34290" rtlCol="0" anchor="t">
              <a:spAutoFit/>
            </a:bodyPr>
            <a:lstStyle/>
            <a:p>
              <a:r>
                <a:rPr lang="en-US" sz="1500" dirty="0"/>
                <a:t>Climate               (cl’)</a:t>
              </a:r>
            </a:p>
            <a:p>
              <a:r>
                <a:rPr lang="en-US" sz="1500" dirty="0"/>
                <a:t>Organisms          (o’)</a:t>
              </a:r>
            </a:p>
            <a:p>
              <a:r>
                <a:rPr lang="en-US" sz="1500" dirty="0"/>
                <a:t>Topography        (r’)</a:t>
              </a:r>
            </a:p>
            <a:p>
              <a:r>
                <a:rPr lang="en-US" sz="1500" dirty="0"/>
                <a:t>Parent material (p)</a:t>
              </a:r>
            </a:p>
            <a:p>
              <a:r>
                <a:rPr lang="en-US" sz="1500" dirty="0"/>
                <a:t>Time (t)</a:t>
              </a:r>
            </a:p>
          </p:txBody>
        </p:sp>
        <p:sp>
          <p:nvSpPr>
            <p:cNvPr id="12" name="TextBox 11">
              <a:extLst>
                <a:ext uri="{FF2B5EF4-FFF2-40B4-BE49-F238E27FC236}">
                  <a16:creationId xmlns:a16="http://schemas.microsoft.com/office/drawing/2014/main" id="{D1F89FD9-A297-F5D2-93DF-8A66FB211262}"/>
                </a:ext>
              </a:extLst>
            </p:cNvPr>
            <p:cNvSpPr txBox="1"/>
            <p:nvPr/>
          </p:nvSpPr>
          <p:spPr>
            <a:xfrm>
              <a:off x="3842327" y="3939747"/>
              <a:ext cx="2920483" cy="1046440"/>
            </a:xfrm>
            <a:prstGeom prst="rect">
              <a:avLst/>
            </a:prstGeom>
            <a:noFill/>
          </p:spPr>
          <p:txBody>
            <a:bodyPr wrap="square" rtlCol="0">
              <a:spAutoFit/>
            </a:bodyPr>
            <a:lstStyle/>
            <a:p>
              <a:r>
                <a:rPr lang="en-US" sz="1500" dirty="0"/>
                <a:t>Independent variables or soil-forming factors</a:t>
              </a:r>
            </a:p>
          </p:txBody>
        </p:sp>
      </p:grpSp>
    </p:spTree>
    <p:extLst>
      <p:ext uri="{BB962C8B-B14F-4D97-AF65-F5344CB8AC3E}">
        <p14:creationId xmlns:p14="http://schemas.microsoft.com/office/powerpoint/2010/main" val="2310484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2982F23-ABB3-8AF6-0A1F-454EC0D4A964}"/>
              </a:ext>
            </a:extLst>
          </p:cNvPr>
          <p:cNvSpPr>
            <a:spLocks noGrp="1"/>
          </p:cNvSpPr>
          <p:nvPr>
            <p:ph type="body" sz="quarter" idx="11"/>
          </p:nvPr>
        </p:nvSpPr>
        <p:spPr/>
        <p:txBody>
          <a:bodyPr/>
          <a:lstStyle/>
          <a:p>
            <a:r>
              <a:rPr lang="en-US"/>
              <a:t>Principles to Purposes</a:t>
            </a:r>
          </a:p>
        </p:txBody>
      </p:sp>
      <p:sp>
        <p:nvSpPr>
          <p:cNvPr id="3" name="Picture Placeholder 2">
            <a:extLst>
              <a:ext uri="{FF2B5EF4-FFF2-40B4-BE49-F238E27FC236}">
                <a16:creationId xmlns:a16="http://schemas.microsoft.com/office/drawing/2014/main" id="{DE585759-26A7-EA21-1B95-529614D90839}"/>
              </a:ext>
            </a:extLst>
          </p:cNvPr>
          <p:cNvSpPr>
            <a:spLocks noGrp="1"/>
          </p:cNvSpPr>
          <p:nvPr>
            <p:ph type="pic" sz="quarter" idx="12"/>
          </p:nvPr>
        </p:nvSpPr>
        <p:spPr/>
        <p:txBody>
          <a:bodyPr/>
          <a:lstStyle/>
          <a:p>
            <a:endParaRPr lang="en-US"/>
          </a:p>
        </p:txBody>
      </p:sp>
      <p:sp>
        <p:nvSpPr>
          <p:cNvPr id="4" name="Content Placeholder 3">
            <a:extLst>
              <a:ext uri="{FF2B5EF4-FFF2-40B4-BE49-F238E27FC236}">
                <a16:creationId xmlns:a16="http://schemas.microsoft.com/office/drawing/2014/main" id="{4064E849-C50F-B14F-48F5-1E178FE21A21}"/>
              </a:ext>
            </a:extLst>
          </p:cNvPr>
          <p:cNvSpPr>
            <a:spLocks noGrp="1"/>
          </p:cNvSpPr>
          <p:nvPr>
            <p:ph sz="quarter" idx="13"/>
          </p:nvPr>
        </p:nvSpPr>
        <p:spPr/>
        <p:txBody>
          <a:bodyPr/>
          <a:lstStyle/>
          <a:p>
            <a:r>
              <a:rPr lang="en-US"/>
              <a:t>Understand the principles of soil health will lead to determining the purposes in each Conservation Practice </a:t>
            </a:r>
          </a:p>
          <a:p>
            <a:pPr lvl="1"/>
            <a:endParaRPr lang="en-US"/>
          </a:p>
          <a:p>
            <a:pPr lvl="1"/>
            <a:r>
              <a:rPr lang="en-US"/>
              <a:t>Factors of Soil Formation</a:t>
            </a:r>
          </a:p>
          <a:p>
            <a:pPr lvl="2"/>
            <a:r>
              <a:rPr lang="en-US"/>
              <a:t>Hans Jenny (1899 – 1992)</a:t>
            </a:r>
          </a:p>
        </p:txBody>
      </p:sp>
      <p:pic>
        <p:nvPicPr>
          <p:cNvPr id="9" name="Picture 8" descr="An image of a book cover.">
            <a:extLst>
              <a:ext uri="{FF2B5EF4-FFF2-40B4-BE49-F238E27FC236}">
                <a16:creationId xmlns:a16="http://schemas.microsoft.com/office/drawing/2014/main" id="{3760C5AC-4E18-55F2-5EC7-020F61C92B4E}"/>
              </a:ext>
            </a:extLst>
          </p:cNvPr>
          <p:cNvPicPr>
            <a:picLocks noChangeAspect="1"/>
          </p:cNvPicPr>
          <p:nvPr/>
        </p:nvPicPr>
        <p:blipFill rotWithShape="1">
          <a:blip r:embed="rId3"/>
          <a:srcRect l="12201" t="2040" r="11134" b="7512"/>
          <a:stretch/>
        </p:blipFill>
        <p:spPr>
          <a:xfrm>
            <a:off x="6551556" y="1536296"/>
            <a:ext cx="2539592" cy="3931475"/>
          </a:xfrm>
          <a:prstGeom prst="rect">
            <a:avLst/>
          </a:prstGeom>
        </p:spPr>
      </p:pic>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3EB98314-33B0-E5EA-7B78-2C25617C4B4F}"/>
                  </a:ext>
                </a:extLst>
              </p:cNvPr>
              <p:cNvSpPr txBox="1"/>
              <p:nvPr/>
            </p:nvSpPr>
            <p:spPr>
              <a:xfrm>
                <a:off x="1295838" y="4339397"/>
                <a:ext cx="3761275" cy="461665"/>
              </a:xfrm>
              <a:prstGeom prst="rect">
                <a:avLst/>
              </a:prstGeom>
              <a:noFill/>
            </p:spPr>
            <p:txBody>
              <a:bodyPr wrap="square" rtlCol="0">
                <a:spAutoFit/>
              </a:bodyPr>
              <a:lstStyle/>
              <a:p>
                <a:pPr marL="342892" lvl="1"/>
                <a14:m>
                  <m:oMathPara xmlns:m="http://schemas.openxmlformats.org/officeDocument/2006/math">
                    <m:oMathParaPr>
                      <m:jc m:val="centerGroup"/>
                    </m:oMathParaPr>
                    <m:oMath xmlns:m="http://schemas.openxmlformats.org/officeDocument/2006/math">
                      <m:r>
                        <a:rPr lang="en-US" sz="2400" i="1">
                          <a:latin typeface="Cambria Math" panose="02040503050406030204" pitchFamily="18" charset="0"/>
                        </a:rPr>
                        <m:t>𝑆</m:t>
                      </m:r>
                      <m:r>
                        <a:rPr lang="en-US" sz="2400" i="1">
                          <a:latin typeface="Cambria Math" panose="02040503050406030204" pitchFamily="18" charset="0"/>
                        </a:rPr>
                        <m:t>= </m:t>
                      </m:r>
                      <m:r>
                        <a:rPr lang="pt-BR" sz="2400" i="1">
                          <a:latin typeface="Cambria Math" panose="02040503050406030204" pitchFamily="18" charset="0"/>
                        </a:rPr>
                        <m:t>𝑓</m:t>
                      </m:r>
                      <m:r>
                        <a:rPr lang="en-US" sz="2400" i="1">
                          <a:latin typeface="Cambria Math" panose="02040503050406030204" pitchFamily="18" charset="0"/>
                        </a:rPr>
                        <m:t> (</m:t>
                      </m:r>
                      <m:r>
                        <a:rPr lang="en-US" sz="2400" i="1">
                          <a:latin typeface="Cambria Math" panose="02040503050406030204" pitchFamily="18" charset="0"/>
                        </a:rPr>
                        <m:t>𝑐</m:t>
                      </m:r>
                      <m:sSup>
                        <m:sSupPr>
                          <m:ctrlPr>
                            <a:rPr lang="en-US" sz="2400" i="1">
                              <a:latin typeface="Cambria Math" panose="02040503050406030204" pitchFamily="18" charset="0"/>
                            </a:rPr>
                          </m:ctrlPr>
                        </m:sSupPr>
                        <m:e>
                          <m:r>
                            <a:rPr lang="en-US" sz="2400" i="1">
                              <a:latin typeface="Cambria Math" panose="02040503050406030204" pitchFamily="18" charset="0"/>
                            </a:rPr>
                            <m:t>𝑙</m:t>
                          </m:r>
                        </m:e>
                        <m:sup>
                          <m:r>
                            <a:rPr lang="en-US" sz="2400" i="1">
                              <a:latin typeface="Cambria Math" panose="02040503050406030204" pitchFamily="18" charset="0"/>
                            </a:rPr>
                            <m:t>′</m:t>
                          </m:r>
                        </m:sup>
                      </m:sSup>
                      <m:r>
                        <a:rPr lang="en-US" sz="2400" i="1">
                          <a:latin typeface="Cambria Math" panose="02040503050406030204" pitchFamily="18" charset="0"/>
                        </a:rPr>
                        <m:t>, </m:t>
                      </m:r>
                      <m:r>
                        <a:rPr lang="en-US" sz="2400" i="1" dirty="0">
                          <a:latin typeface="Cambria Math" panose="02040503050406030204" pitchFamily="18" charset="0"/>
                        </a:rPr>
                        <m:t>𝑜</m:t>
                      </m:r>
                      <m:r>
                        <a:rPr lang="en-US" sz="2400" i="1" dirty="0">
                          <a:latin typeface="Cambria Math" panose="02040503050406030204" pitchFamily="18" charset="0"/>
                        </a:rPr>
                        <m:t>’ , </m:t>
                      </m:r>
                      <m:r>
                        <a:rPr lang="en-US" sz="2400" i="1" dirty="0">
                          <a:latin typeface="Cambria Math" panose="02040503050406030204" pitchFamily="18" charset="0"/>
                        </a:rPr>
                        <m:t>𝑟</m:t>
                      </m:r>
                      <m:r>
                        <a:rPr lang="en-US" sz="2400" i="1" dirty="0">
                          <a:latin typeface="Cambria Math" panose="02040503050406030204" pitchFamily="18" charset="0"/>
                        </a:rPr>
                        <m:t>’ , </m:t>
                      </m:r>
                      <m:r>
                        <a:rPr lang="en-US" sz="2400" i="1" dirty="0">
                          <a:latin typeface="Cambria Math" panose="02040503050406030204" pitchFamily="18" charset="0"/>
                        </a:rPr>
                        <m:t>𝑝</m:t>
                      </m:r>
                      <m:r>
                        <a:rPr lang="en-US" sz="2400" i="1" dirty="0">
                          <a:latin typeface="Cambria Math" panose="02040503050406030204" pitchFamily="18" charset="0"/>
                        </a:rPr>
                        <m:t>, </m:t>
                      </m:r>
                      <m:r>
                        <a:rPr lang="en-US" sz="2400" i="1" dirty="0">
                          <a:latin typeface="Cambria Math" panose="02040503050406030204" pitchFamily="18" charset="0"/>
                        </a:rPr>
                        <m:t>𝑡</m:t>
                      </m:r>
                      <m:r>
                        <a:rPr lang="en-US" sz="2400" i="1" dirty="0">
                          <a:latin typeface="Cambria Math" panose="02040503050406030204" pitchFamily="18" charset="0"/>
                        </a:rPr>
                        <m:t>, …)</m:t>
                      </m:r>
                    </m:oMath>
                  </m:oMathPara>
                </a14:m>
                <a:endParaRPr lang="en-US" sz="2400"/>
              </a:p>
            </p:txBody>
          </p:sp>
        </mc:Choice>
        <mc:Fallback xmlns="">
          <p:sp>
            <p:nvSpPr>
              <p:cNvPr id="14" name="TextBox 13">
                <a:extLst>
                  <a:ext uri="{FF2B5EF4-FFF2-40B4-BE49-F238E27FC236}">
                    <a16:creationId xmlns:a16="http://schemas.microsoft.com/office/drawing/2014/main" id="{3EB98314-33B0-E5EA-7B78-2C25617C4B4F}"/>
                  </a:ext>
                </a:extLst>
              </p:cNvPr>
              <p:cNvSpPr txBox="1">
                <a:spLocks noRot="1" noChangeAspect="1" noMove="1" noResize="1" noEditPoints="1" noAdjustHandles="1" noChangeArrowheads="1" noChangeShapeType="1" noTextEdit="1"/>
              </p:cNvSpPr>
              <p:nvPr/>
            </p:nvSpPr>
            <p:spPr>
              <a:xfrm>
                <a:off x="1295838" y="4339397"/>
                <a:ext cx="3761275" cy="461665"/>
              </a:xfrm>
              <a:prstGeom prst="rect">
                <a:avLst/>
              </a:prstGeom>
              <a:blipFill>
                <a:blip r:embed="rId4"/>
                <a:stretch>
                  <a:fillRect r="-162" b="-18421"/>
                </a:stretch>
              </a:blipFill>
            </p:spPr>
            <p:txBody>
              <a:bodyPr/>
              <a:lstStyle/>
              <a:p>
                <a:r>
                  <a:rPr lang="en-US">
                    <a:noFill/>
                  </a:rPr>
                  <a:t> </a:t>
                </a:r>
              </a:p>
            </p:txBody>
          </p:sp>
        </mc:Fallback>
      </mc:AlternateContent>
    </p:spTree>
    <p:extLst>
      <p:ext uri="{BB962C8B-B14F-4D97-AF65-F5344CB8AC3E}">
        <p14:creationId xmlns:p14="http://schemas.microsoft.com/office/powerpoint/2010/main" val="9945708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5F1433C5-1577-ACC5-AFE0-3D1C979D6495}"/>
              </a:ext>
            </a:extLst>
          </p:cNvPr>
          <p:cNvSpPr>
            <a:spLocks noGrp="1"/>
          </p:cNvSpPr>
          <p:nvPr>
            <p:ph type="title"/>
          </p:nvPr>
        </p:nvSpPr>
        <p:spPr/>
        <p:txBody>
          <a:bodyPr/>
          <a:lstStyle/>
          <a:p>
            <a:r>
              <a:rPr lang="en-US"/>
              <a:t>Principles to Purposes</a:t>
            </a:r>
            <a:br>
              <a:rPr lang="en-US"/>
            </a:br>
            <a:endParaRPr lang="en-US"/>
          </a:p>
        </p:txBody>
      </p:sp>
      <p:sp>
        <p:nvSpPr>
          <p:cNvPr id="3" name="Content Placeholder 2">
            <a:extLst>
              <a:ext uri="{FF2B5EF4-FFF2-40B4-BE49-F238E27FC236}">
                <a16:creationId xmlns:a16="http://schemas.microsoft.com/office/drawing/2014/main" id="{C0BEDBB7-4BFE-F9B3-B3E8-7BAFC7527243}"/>
              </a:ext>
            </a:extLst>
          </p:cNvPr>
          <p:cNvSpPr>
            <a:spLocks noGrp="1"/>
          </p:cNvSpPr>
          <p:nvPr>
            <p:ph sz="quarter" idx="10"/>
          </p:nvPr>
        </p:nvSpPr>
        <p:spPr/>
        <p:txBody>
          <a:bodyPr/>
          <a:lstStyle/>
          <a:p>
            <a:r>
              <a:rPr lang="en-US" sz="1500"/>
              <a:t>What information can we use to inform our understanding of soil properties before we ever think about using the Forest In-field Soil Health Assessment?</a:t>
            </a:r>
          </a:p>
          <a:p>
            <a:pPr lvl="1"/>
            <a:r>
              <a:rPr lang="en-US" sz="1500" b="1"/>
              <a:t>Web Soil Survey</a:t>
            </a:r>
          </a:p>
        </p:txBody>
      </p:sp>
      <p:pic>
        <p:nvPicPr>
          <p:cNvPr id="4" name="Picture 3" descr="A screenshot of the Web Soil Survey tool start screen.">
            <a:extLst>
              <a:ext uri="{FF2B5EF4-FFF2-40B4-BE49-F238E27FC236}">
                <a16:creationId xmlns:a16="http://schemas.microsoft.com/office/drawing/2014/main" id="{C70BEB3D-6AA7-17EC-389E-38E844D94980}"/>
              </a:ext>
            </a:extLst>
          </p:cNvPr>
          <p:cNvPicPr>
            <a:picLocks noChangeAspect="1"/>
          </p:cNvPicPr>
          <p:nvPr/>
        </p:nvPicPr>
        <p:blipFill>
          <a:blip r:embed="rId3"/>
          <a:stretch>
            <a:fillRect/>
          </a:stretch>
        </p:blipFill>
        <p:spPr>
          <a:xfrm>
            <a:off x="2895751" y="2629247"/>
            <a:ext cx="6176570" cy="2954579"/>
          </a:xfrm>
          <a:prstGeom prst="rect">
            <a:avLst/>
          </a:prstGeom>
        </p:spPr>
      </p:pic>
    </p:spTree>
    <p:extLst>
      <p:ext uri="{BB962C8B-B14F-4D97-AF65-F5344CB8AC3E}">
        <p14:creationId xmlns:p14="http://schemas.microsoft.com/office/powerpoint/2010/main" val="20896382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5F1433C5-1577-ACC5-AFE0-3D1C979D6495}"/>
              </a:ext>
            </a:extLst>
          </p:cNvPr>
          <p:cNvSpPr>
            <a:spLocks noGrp="1"/>
          </p:cNvSpPr>
          <p:nvPr>
            <p:ph type="title"/>
          </p:nvPr>
        </p:nvSpPr>
        <p:spPr/>
        <p:txBody>
          <a:bodyPr/>
          <a:lstStyle/>
          <a:p>
            <a:r>
              <a:rPr lang="en-US"/>
              <a:t>Principles to Purposes</a:t>
            </a:r>
            <a:br>
              <a:rPr lang="en-US"/>
            </a:br>
            <a:endParaRPr lang="en-US"/>
          </a:p>
        </p:txBody>
      </p:sp>
      <p:sp>
        <p:nvSpPr>
          <p:cNvPr id="15" name="TextBox 14">
            <a:extLst>
              <a:ext uri="{FF2B5EF4-FFF2-40B4-BE49-F238E27FC236}">
                <a16:creationId xmlns:a16="http://schemas.microsoft.com/office/drawing/2014/main" id="{A4AE8CDF-CC61-C096-F400-F2F8ABEF32EE}"/>
              </a:ext>
            </a:extLst>
          </p:cNvPr>
          <p:cNvSpPr txBox="1"/>
          <p:nvPr/>
        </p:nvSpPr>
        <p:spPr>
          <a:xfrm>
            <a:off x="2593182" y="4937641"/>
            <a:ext cx="1607344" cy="461665"/>
          </a:xfrm>
          <a:prstGeom prst="rect">
            <a:avLst/>
          </a:prstGeom>
          <a:noFill/>
        </p:spPr>
        <p:txBody>
          <a:bodyPr wrap="square" rtlCol="0">
            <a:spAutoFit/>
          </a:bodyPr>
          <a:lstStyle/>
          <a:p>
            <a:r>
              <a:rPr lang="en-US" sz="1200">
                <a:solidFill>
                  <a:schemeClr val="bg1"/>
                </a:solidFill>
              </a:rPr>
              <a:t>Surface - Available Water Capacity</a:t>
            </a:r>
          </a:p>
        </p:txBody>
      </p:sp>
      <p:sp>
        <p:nvSpPr>
          <p:cNvPr id="3" name="Content Placeholder 2">
            <a:extLst>
              <a:ext uri="{FF2B5EF4-FFF2-40B4-BE49-F238E27FC236}">
                <a16:creationId xmlns:a16="http://schemas.microsoft.com/office/drawing/2014/main" id="{C0BEDBB7-4BFE-F9B3-B3E8-7BAFC7527243}"/>
              </a:ext>
            </a:extLst>
          </p:cNvPr>
          <p:cNvSpPr>
            <a:spLocks noGrp="1"/>
          </p:cNvSpPr>
          <p:nvPr>
            <p:ph sz="quarter" idx="10"/>
          </p:nvPr>
        </p:nvSpPr>
        <p:spPr>
          <a:xfrm>
            <a:off x="351473" y="2147538"/>
            <a:ext cx="5280660" cy="2857087"/>
          </a:xfrm>
        </p:spPr>
        <p:txBody>
          <a:bodyPr/>
          <a:lstStyle/>
          <a:p>
            <a:r>
              <a:rPr lang="en-US" sz="1500"/>
              <a:t>What information can we use to inform our understanding of soil properties before we ever think about using the Forest In-field Soil Health Assessment?</a:t>
            </a:r>
          </a:p>
          <a:p>
            <a:pPr lvl="1"/>
            <a:r>
              <a:rPr lang="en-US" sz="1500" b="1"/>
              <a:t>Text Books</a:t>
            </a:r>
          </a:p>
        </p:txBody>
      </p:sp>
      <p:pic>
        <p:nvPicPr>
          <p:cNvPr id="9" name="Picture 8" descr="An image of a book">
            <a:extLst>
              <a:ext uri="{FF2B5EF4-FFF2-40B4-BE49-F238E27FC236}">
                <a16:creationId xmlns:a16="http://schemas.microsoft.com/office/drawing/2014/main" id="{268D434D-3DBF-C49B-DBDE-BC87EB93D1E8}"/>
              </a:ext>
            </a:extLst>
          </p:cNvPr>
          <p:cNvPicPr>
            <a:picLocks noChangeAspect="1"/>
          </p:cNvPicPr>
          <p:nvPr/>
        </p:nvPicPr>
        <p:blipFill>
          <a:blip r:embed="rId3"/>
          <a:stretch>
            <a:fillRect/>
          </a:stretch>
        </p:blipFill>
        <p:spPr>
          <a:xfrm>
            <a:off x="5820727" y="1717222"/>
            <a:ext cx="2893481" cy="3660482"/>
          </a:xfrm>
          <a:prstGeom prst="rect">
            <a:avLst/>
          </a:prstGeom>
        </p:spPr>
      </p:pic>
    </p:spTree>
    <p:extLst>
      <p:ext uri="{BB962C8B-B14F-4D97-AF65-F5344CB8AC3E}">
        <p14:creationId xmlns:p14="http://schemas.microsoft.com/office/powerpoint/2010/main" val="9545912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5F1433C5-1577-ACC5-AFE0-3D1C979D6495}"/>
              </a:ext>
            </a:extLst>
          </p:cNvPr>
          <p:cNvSpPr>
            <a:spLocks noGrp="1"/>
          </p:cNvSpPr>
          <p:nvPr>
            <p:ph type="title"/>
          </p:nvPr>
        </p:nvSpPr>
        <p:spPr/>
        <p:txBody>
          <a:bodyPr/>
          <a:lstStyle/>
          <a:p>
            <a:r>
              <a:rPr lang="en-US"/>
              <a:t>Principles to Purposes</a:t>
            </a:r>
            <a:br>
              <a:rPr lang="en-US"/>
            </a:br>
            <a:endParaRPr lang="en-US"/>
          </a:p>
        </p:txBody>
      </p:sp>
      <p:sp>
        <p:nvSpPr>
          <p:cNvPr id="15" name="TextBox 14">
            <a:extLst>
              <a:ext uri="{FF2B5EF4-FFF2-40B4-BE49-F238E27FC236}">
                <a16:creationId xmlns:a16="http://schemas.microsoft.com/office/drawing/2014/main" id="{A4AE8CDF-CC61-C096-F400-F2F8ABEF32EE}"/>
              </a:ext>
            </a:extLst>
          </p:cNvPr>
          <p:cNvSpPr txBox="1"/>
          <p:nvPr/>
        </p:nvSpPr>
        <p:spPr>
          <a:xfrm>
            <a:off x="2593182" y="4937641"/>
            <a:ext cx="1607344" cy="461665"/>
          </a:xfrm>
          <a:prstGeom prst="rect">
            <a:avLst/>
          </a:prstGeom>
          <a:noFill/>
        </p:spPr>
        <p:txBody>
          <a:bodyPr wrap="square" rtlCol="0">
            <a:spAutoFit/>
          </a:bodyPr>
          <a:lstStyle/>
          <a:p>
            <a:r>
              <a:rPr lang="en-US" sz="1200">
                <a:solidFill>
                  <a:schemeClr val="bg1"/>
                </a:solidFill>
              </a:rPr>
              <a:t>Surface - Available Water Capacity</a:t>
            </a:r>
          </a:p>
        </p:txBody>
      </p:sp>
      <p:sp>
        <p:nvSpPr>
          <p:cNvPr id="3" name="Content Placeholder 2">
            <a:extLst>
              <a:ext uri="{FF2B5EF4-FFF2-40B4-BE49-F238E27FC236}">
                <a16:creationId xmlns:a16="http://schemas.microsoft.com/office/drawing/2014/main" id="{C0BEDBB7-4BFE-F9B3-B3E8-7BAFC7527243}"/>
              </a:ext>
            </a:extLst>
          </p:cNvPr>
          <p:cNvSpPr>
            <a:spLocks noGrp="1"/>
          </p:cNvSpPr>
          <p:nvPr>
            <p:ph sz="quarter" idx="10"/>
          </p:nvPr>
        </p:nvSpPr>
        <p:spPr>
          <a:xfrm>
            <a:off x="377190" y="2077974"/>
            <a:ext cx="4740593" cy="3468434"/>
          </a:xfrm>
        </p:spPr>
        <p:txBody>
          <a:bodyPr/>
          <a:lstStyle/>
          <a:p>
            <a:r>
              <a:rPr lang="en-US" sz="1500"/>
              <a:t>What information can we use to inform our understanding of soil properties before we ever think about using the Forest In-field Soil Health Assessment?</a:t>
            </a:r>
          </a:p>
          <a:p>
            <a:pPr lvl="1"/>
            <a:r>
              <a:rPr lang="en-US" sz="1500" b="1"/>
              <a:t>University Extension</a:t>
            </a:r>
          </a:p>
        </p:txBody>
      </p:sp>
      <p:pic>
        <p:nvPicPr>
          <p:cNvPr id="11" name="Picture 10" descr="An image of an Extension publication.">
            <a:extLst>
              <a:ext uri="{FF2B5EF4-FFF2-40B4-BE49-F238E27FC236}">
                <a16:creationId xmlns:a16="http://schemas.microsoft.com/office/drawing/2014/main" id="{DEB4B9D2-69BC-189D-926D-AA6E76A2386B}"/>
              </a:ext>
            </a:extLst>
          </p:cNvPr>
          <p:cNvPicPr>
            <a:picLocks noChangeAspect="1"/>
          </p:cNvPicPr>
          <p:nvPr/>
        </p:nvPicPr>
        <p:blipFill>
          <a:blip r:embed="rId3"/>
          <a:stretch>
            <a:fillRect/>
          </a:stretch>
        </p:blipFill>
        <p:spPr>
          <a:xfrm>
            <a:off x="5632133" y="1573378"/>
            <a:ext cx="2927555" cy="3847451"/>
          </a:xfrm>
          <a:prstGeom prst="rect">
            <a:avLst/>
          </a:prstGeom>
        </p:spPr>
      </p:pic>
    </p:spTree>
    <p:extLst>
      <p:ext uri="{BB962C8B-B14F-4D97-AF65-F5344CB8AC3E}">
        <p14:creationId xmlns:p14="http://schemas.microsoft.com/office/powerpoint/2010/main" val="37670684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D373A168-58E8-D6D2-9510-46F9514C0CC6}"/>
              </a:ext>
            </a:extLst>
          </p:cNvPr>
          <p:cNvSpPr>
            <a:spLocks noGrp="1"/>
          </p:cNvSpPr>
          <p:nvPr>
            <p:ph type="title"/>
          </p:nvPr>
        </p:nvSpPr>
        <p:spPr>
          <a:xfrm>
            <a:off x="150876" y="1301066"/>
            <a:ext cx="7886700" cy="471788"/>
          </a:xfrm>
        </p:spPr>
        <p:txBody>
          <a:bodyPr/>
          <a:lstStyle/>
          <a:p>
            <a:r>
              <a:rPr lang="en-US" sz="2400"/>
              <a:t>Developing Your Baseline</a:t>
            </a:r>
          </a:p>
        </p:txBody>
      </p:sp>
      <p:sp>
        <p:nvSpPr>
          <p:cNvPr id="13" name="TextBox 12">
            <a:extLst>
              <a:ext uri="{FF2B5EF4-FFF2-40B4-BE49-F238E27FC236}">
                <a16:creationId xmlns:a16="http://schemas.microsoft.com/office/drawing/2014/main" id="{8FA164AE-3572-11CA-1CD8-D7B65CD77DB6}"/>
              </a:ext>
            </a:extLst>
          </p:cNvPr>
          <p:cNvSpPr txBox="1"/>
          <p:nvPr/>
        </p:nvSpPr>
        <p:spPr>
          <a:xfrm>
            <a:off x="2896252" y="5084236"/>
            <a:ext cx="1197974" cy="461665"/>
          </a:xfrm>
          <a:prstGeom prst="rect">
            <a:avLst/>
          </a:prstGeom>
          <a:noFill/>
        </p:spPr>
        <p:txBody>
          <a:bodyPr wrap="square" rtlCol="0">
            <a:spAutoFit/>
          </a:bodyPr>
          <a:lstStyle/>
          <a:p>
            <a:r>
              <a:rPr lang="en-US" sz="1200">
                <a:solidFill>
                  <a:schemeClr val="bg1"/>
                </a:solidFill>
              </a:rPr>
              <a:t>0 – 10 cm Bulk Density</a:t>
            </a:r>
          </a:p>
        </p:txBody>
      </p:sp>
      <p:sp>
        <p:nvSpPr>
          <p:cNvPr id="14" name="TextBox 13">
            <a:extLst>
              <a:ext uri="{FF2B5EF4-FFF2-40B4-BE49-F238E27FC236}">
                <a16:creationId xmlns:a16="http://schemas.microsoft.com/office/drawing/2014/main" id="{4B830DF5-2046-0A67-5FD9-7CC6C6235A4C}"/>
              </a:ext>
            </a:extLst>
          </p:cNvPr>
          <p:cNvSpPr txBox="1"/>
          <p:nvPr/>
        </p:nvSpPr>
        <p:spPr>
          <a:xfrm>
            <a:off x="7301306" y="5084237"/>
            <a:ext cx="1139291" cy="646331"/>
          </a:xfrm>
          <a:prstGeom prst="rect">
            <a:avLst/>
          </a:prstGeom>
          <a:noFill/>
        </p:spPr>
        <p:txBody>
          <a:bodyPr wrap="square" rtlCol="0">
            <a:spAutoFit/>
          </a:bodyPr>
          <a:lstStyle/>
          <a:p>
            <a:r>
              <a:rPr lang="en-US" sz="1200">
                <a:solidFill>
                  <a:schemeClr val="bg1"/>
                </a:solidFill>
              </a:rPr>
              <a:t>10 – 20 cm Bulk Density</a:t>
            </a:r>
          </a:p>
        </p:txBody>
      </p:sp>
      <p:pic>
        <p:nvPicPr>
          <p:cNvPr id="9" name="Picture 8" descr="Soil layer overlay on an image file.">
            <a:extLst>
              <a:ext uri="{FF2B5EF4-FFF2-40B4-BE49-F238E27FC236}">
                <a16:creationId xmlns:a16="http://schemas.microsoft.com/office/drawing/2014/main" id="{CB00D897-0EC5-7690-56B4-F7E8C0ABF07F}"/>
              </a:ext>
            </a:extLst>
          </p:cNvPr>
          <p:cNvPicPr>
            <a:picLocks noChangeAspect="1"/>
          </p:cNvPicPr>
          <p:nvPr/>
        </p:nvPicPr>
        <p:blipFill>
          <a:blip r:embed="rId3"/>
          <a:stretch>
            <a:fillRect/>
          </a:stretch>
        </p:blipFill>
        <p:spPr>
          <a:xfrm>
            <a:off x="2313089" y="1854224"/>
            <a:ext cx="4258647" cy="3749963"/>
          </a:xfrm>
          <a:prstGeom prst="rect">
            <a:avLst/>
          </a:prstGeom>
        </p:spPr>
      </p:pic>
      <p:sp>
        <p:nvSpPr>
          <p:cNvPr id="11" name="Rectangle 10">
            <a:extLst>
              <a:ext uri="{FF2B5EF4-FFF2-40B4-BE49-F238E27FC236}">
                <a16:creationId xmlns:a16="http://schemas.microsoft.com/office/drawing/2014/main" id="{6AB44A04-8371-FBCB-3B82-D70F9F15E291}"/>
              </a:ext>
            </a:extLst>
          </p:cNvPr>
          <p:cNvSpPr/>
          <p:nvPr/>
        </p:nvSpPr>
        <p:spPr>
          <a:xfrm>
            <a:off x="241401" y="2228779"/>
            <a:ext cx="1493044" cy="47178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500" b="1">
                <a:solidFill>
                  <a:srgbClr val="7030A0"/>
                </a:solidFill>
              </a:rPr>
              <a:t>Loamy Sand</a:t>
            </a:r>
          </a:p>
        </p:txBody>
      </p:sp>
      <p:sp>
        <p:nvSpPr>
          <p:cNvPr id="16" name="Arrow: Right 15">
            <a:extLst>
              <a:ext uri="{FF2B5EF4-FFF2-40B4-BE49-F238E27FC236}">
                <a16:creationId xmlns:a16="http://schemas.microsoft.com/office/drawing/2014/main" id="{BBCA0E15-B51E-92E7-DE95-058B196FAB0F}"/>
              </a:ext>
              <a:ext uri="{C183D7F6-B498-43B3-948B-1728B52AA6E4}">
                <adec:decorative xmlns:adec="http://schemas.microsoft.com/office/drawing/2017/decorative" val="1"/>
              </a:ext>
            </a:extLst>
          </p:cNvPr>
          <p:cNvSpPr/>
          <p:nvPr/>
        </p:nvSpPr>
        <p:spPr>
          <a:xfrm rot="488471">
            <a:off x="1661158" y="2550802"/>
            <a:ext cx="1221581" cy="72905"/>
          </a:xfrm>
          <a:prstGeom prst="rightArrow">
            <a:avLst/>
          </a:prstGeom>
          <a:solidFill>
            <a:schemeClr val="bg1"/>
          </a:solidFill>
          <a:ln>
            <a:solidFill>
              <a:srgbClr val="77438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7" name="Rectangle 16">
            <a:extLst>
              <a:ext uri="{FF2B5EF4-FFF2-40B4-BE49-F238E27FC236}">
                <a16:creationId xmlns:a16="http://schemas.microsoft.com/office/drawing/2014/main" id="{1FAEA801-1BA9-9FCD-AA63-B8BE68EFE9B1}"/>
              </a:ext>
            </a:extLst>
          </p:cNvPr>
          <p:cNvSpPr/>
          <p:nvPr/>
        </p:nvSpPr>
        <p:spPr>
          <a:xfrm>
            <a:off x="6825270" y="2629966"/>
            <a:ext cx="1493044" cy="47178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500" b="1">
                <a:solidFill>
                  <a:srgbClr val="544043"/>
                </a:solidFill>
              </a:rPr>
              <a:t>Sand</a:t>
            </a:r>
          </a:p>
        </p:txBody>
      </p:sp>
      <p:sp>
        <p:nvSpPr>
          <p:cNvPr id="18" name="Arrow: Right 17">
            <a:extLst>
              <a:ext uri="{FF2B5EF4-FFF2-40B4-BE49-F238E27FC236}">
                <a16:creationId xmlns:a16="http://schemas.microsoft.com/office/drawing/2014/main" id="{6CADDD50-F4A1-A8FA-6497-983A7E96C281}"/>
              </a:ext>
              <a:ext uri="{C183D7F6-B498-43B3-948B-1728B52AA6E4}">
                <adec:decorative xmlns:adec="http://schemas.microsoft.com/office/drawing/2017/decorative" val="1"/>
              </a:ext>
            </a:extLst>
          </p:cNvPr>
          <p:cNvSpPr/>
          <p:nvPr/>
        </p:nvSpPr>
        <p:spPr>
          <a:xfrm rot="9649997">
            <a:off x="6030302" y="3060375"/>
            <a:ext cx="1221581" cy="85452"/>
          </a:xfrm>
          <a:prstGeom prst="rightArrow">
            <a:avLst/>
          </a:prstGeom>
          <a:solidFill>
            <a:schemeClr val="bg1"/>
          </a:solidFill>
          <a:ln>
            <a:solidFill>
              <a:srgbClr val="513E4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 name="TextBox 18">
            <a:extLst>
              <a:ext uri="{FF2B5EF4-FFF2-40B4-BE49-F238E27FC236}">
                <a16:creationId xmlns:a16="http://schemas.microsoft.com/office/drawing/2014/main" id="{4184341C-34AB-D88C-C55E-D80071D6835F}"/>
              </a:ext>
            </a:extLst>
          </p:cNvPr>
          <p:cNvSpPr txBox="1"/>
          <p:nvPr/>
        </p:nvSpPr>
        <p:spPr>
          <a:xfrm>
            <a:off x="5049776" y="5249715"/>
            <a:ext cx="1420917" cy="461665"/>
          </a:xfrm>
          <a:prstGeom prst="rect">
            <a:avLst/>
          </a:prstGeom>
          <a:noFill/>
        </p:spPr>
        <p:txBody>
          <a:bodyPr wrap="square" rtlCol="0">
            <a:spAutoFit/>
          </a:bodyPr>
          <a:lstStyle/>
          <a:p>
            <a:r>
              <a:rPr lang="en-US" sz="1200" b="1">
                <a:solidFill>
                  <a:schemeClr val="bg1"/>
                </a:solidFill>
              </a:rPr>
              <a:t>Surface Texture</a:t>
            </a:r>
          </a:p>
        </p:txBody>
      </p:sp>
      <p:sp>
        <p:nvSpPr>
          <p:cNvPr id="20" name="Rectangle 19">
            <a:extLst>
              <a:ext uri="{FF2B5EF4-FFF2-40B4-BE49-F238E27FC236}">
                <a16:creationId xmlns:a16="http://schemas.microsoft.com/office/drawing/2014/main" id="{0F77A956-B8A6-B192-9C5E-A1A4EBCAA778}"/>
              </a:ext>
            </a:extLst>
          </p:cNvPr>
          <p:cNvSpPr/>
          <p:nvPr/>
        </p:nvSpPr>
        <p:spPr>
          <a:xfrm>
            <a:off x="6947553" y="4074703"/>
            <a:ext cx="1493044" cy="47178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500" b="1">
                <a:solidFill>
                  <a:srgbClr val="575F44"/>
                </a:solidFill>
              </a:rPr>
              <a:t>Fine Sandy Loam</a:t>
            </a:r>
          </a:p>
        </p:txBody>
      </p:sp>
      <p:sp>
        <p:nvSpPr>
          <p:cNvPr id="21" name="Arrow: Right 20">
            <a:extLst>
              <a:ext uri="{FF2B5EF4-FFF2-40B4-BE49-F238E27FC236}">
                <a16:creationId xmlns:a16="http://schemas.microsoft.com/office/drawing/2014/main" id="{AE0763EE-6763-FDA5-59BD-804FA7E715A6}"/>
              </a:ext>
              <a:ext uri="{C183D7F6-B498-43B3-948B-1728B52AA6E4}">
                <adec:decorative xmlns:adec="http://schemas.microsoft.com/office/drawing/2017/decorative" val="1"/>
              </a:ext>
            </a:extLst>
          </p:cNvPr>
          <p:cNvSpPr/>
          <p:nvPr/>
        </p:nvSpPr>
        <p:spPr>
          <a:xfrm rot="11126468">
            <a:off x="5421870" y="4197297"/>
            <a:ext cx="1735906" cy="73537"/>
          </a:xfrm>
          <a:prstGeom prst="rightArrow">
            <a:avLst/>
          </a:prstGeom>
          <a:solidFill>
            <a:schemeClr val="bg1"/>
          </a:solidFill>
          <a:ln>
            <a:solidFill>
              <a:srgbClr val="59614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2" name="Rectangle 21">
            <a:extLst>
              <a:ext uri="{FF2B5EF4-FFF2-40B4-BE49-F238E27FC236}">
                <a16:creationId xmlns:a16="http://schemas.microsoft.com/office/drawing/2014/main" id="{EA0C4B60-3536-BE63-7113-C177402C6489}"/>
              </a:ext>
            </a:extLst>
          </p:cNvPr>
          <p:cNvSpPr/>
          <p:nvPr/>
        </p:nvSpPr>
        <p:spPr>
          <a:xfrm>
            <a:off x="493605" y="3921540"/>
            <a:ext cx="1493044" cy="47178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500" b="1">
                <a:solidFill>
                  <a:srgbClr val="8E3E3E"/>
                </a:solidFill>
              </a:rPr>
              <a:t>Loamy Sand</a:t>
            </a:r>
          </a:p>
        </p:txBody>
      </p:sp>
      <p:sp>
        <p:nvSpPr>
          <p:cNvPr id="23" name="Arrow: Right 22">
            <a:extLst>
              <a:ext uri="{FF2B5EF4-FFF2-40B4-BE49-F238E27FC236}">
                <a16:creationId xmlns:a16="http://schemas.microsoft.com/office/drawing/2014/main" id="{8F1A320A-31FF-A4EE-C03C-CAB0D671D332}"/>
              </a:ext>
              <a:ext uri="{C183D7F6-B498-43B3-948B-1728B52AA6E4}">
                <adec:decorative xmlns:adec="http://schemas.microsoft.com/office/drawing/2017/decorative" val="1"/>
              </a:ext>
            </a:extLst>
          </p:cNvPr>
          <p:cNvSpPr/>
          <p:nvPr/>
        </p:nvSpPr>
        <p:spPr>
          <a:xfrm rot="20762111">
            <a:off x="1884685" y="3819706"/>
            <a:ext cx="2235726" cy="56811"/>
          </a:xfrm>
          <a:prstGeom prst="rightArrow">
            <a:avLst/>
          </a:prstGeom>
          <a:solidFill>
            <a:schemeClr val="bg1"/>
          </a:solidFill>
          <a:ln>
            <a:solidFill>
              <a:srgbClr val="92424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0701407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descr="soil carbon layer from web soil survey layed over an image file.  Carbon depth is 10-20 CM">
            <a:extLst>
              <a:ext uri="{FF2B5EF4-FFF2-40B4-BE49-F238E27FC236}">
                <a16:creationId xmlns:a16="http://schemas.microsoft.com/office/drawing/2014/main" id="{E806DAB2-C22C-9A48-7C45-B422A986B988}"/>
              </a:ext>
            </a:extLst>
          </p:cNvPr>
          <p:cNvPicPr>
            <a:picLocks noChangeAspect="1"/>
          </p:cNvPicPr>
          <p:nvPr/>
        </p:nvPicPr>
        <p:blipFill>
          <a:blip r:embed="rId3"/>
          <a:stretch>
            <a:fillRect/>
          </a:stretch>
        </p:blipFill>
        <p:spPr>
          <a:xfrm>
            <a:off x="4454455" y="1946361"/>
            <a:ext cx="4136086" cy="3668778"/>
          </a:xfrm>
          <a:prstGeom prst="rect">
            <a:avLst/>
          </a:prstGeom>
        </p:spPr>
      </p:pic>
      <p:pic>
        <p:nvPicPr>
          <p:cNvPr id="23" name="Picture 22" descr="soil carbon layer from web soil survey layed over an image file.  Carbon depth is 0-10 CM">
            <a:extLst>
              <a:ext uri="{FF2B5EF4-FFF2-40B4-BE49-F238E27FC236}">
                <a16:creationId xmlns:a16="http://schemas.microsoft.com/office/drawing/2014/main" id="{2123EE4B-671A-509C-2F7D-52139178AD11}"/>
              </a:ext>
            </a:extLst>
          </p:cNvPr>
          <p:cNvPicPr>
            <a:picLocks noChangeAspect="1"/>
          </p:cNvPicPr>
          <p:nvPr/>
        </p:nvPicPr>
        <p:blipFill>
          <a:blip r:embed="rId4"/>
          <a:stretch>
            <a:fillRect/>
          </a:stretch>
        </p:blipFill>
        <p:spPr>
          <a:xfrm>
            <a:off x="253349" y="1953117"/>
            <a:ext cx="4104550" cy="3668778"/>
          </a:xfrm>
          <a:prstGeom prst="rect">
            <a:avLst/>
          </a:prstGeom>
        </p:spPr>
      </p:pic>
      <p:sp>
        <p:nvSpPr>
          <p:cNvPr id="17" name="Title 16">
            <a:extLst>
              <a:ext uri="{FF2B5EF4-FFF2-40B4-BE49-F238E27FC236}">
                <a16:creationId xmlns:a16="http://schemas.microsoft.com/office/drawing/2014/main" id="{5F1433C5-1577-ACC5-AFE0-3D1C979D6495}"/>
              </a:ext>
            </a:extLst>
          </p:cNvPr>
          <p:cNvSpPr>
            <a:spLocks noGrp="1"/>
          </p:cNvSpPr>
          <p:nvPr>
            <p:ph type="title"/>
          </p:nvPr>
        </p:nvSpPr>
        <p:spPr/>
        <p:txBody>
          <a:bodyPr/>
          <a:lstStyle/>
          <a:p>
            <a:r>
              <a:rPr lang="en-US"/>
              <a:t>Developing Your Baseline</a:t>
            </a:r>
          </a:p>
        </p:txBody>
      </p:sp>
      <p:sp>
        <p:nvSpPr>
          <p:cNvPr id="15" name="TextBox 14">
            <a:extLst>
              <a:ext uri="{FF2B5EF4-FFF2-40B4-BE49-F238E27FC236}">
                <a16:creationId xmlns:a16="http://schemas.microsoft.com/office/drawing/2014/main" id="{A4AE8CDF-CC61-C096-F400-F2F8ABEF32EE}"/>
              </a:ext>
            </a:extLst>
          </p:cNvPr>
          <p:cNvSpPr txBox="1"/>
          <p:nvPr/>
        </p:nvSpPr>
        <p:spPr>
          <a:xfrm>
            <a:off x="2881746" y="5107200"/>
            <a:ext cx="1607344" cy="461665"/>
          </a:xfrm>
          <a:prstGeom prst="rect">
            <a:avLst/>
          </a:prstGeom>
          <a:noFill/>
        </p:spPr>
        <p:txBody>
          <a:bodyPr wrap="square" rtlCol="0">
            <a:spAutoFit/>
          </a:bodyPr>
          <a:lstStyle/>
          <a:p>
            <a:r>
              <a:rPr lang="en-US" sz="1200" b="1">
                <a:solidFill>
                  <a:schemeClr val="bg1"/>
                </a:solidFill>
              </a:rPr>
              <a:t>0 – 10 cm </a:t>
            </a:r>
          </a:p>
          <a:p>
            <a:r>
              <a:rPr lang="en-US" sz="1200" b="1">
                <a:solidFill>
                  <a:schemeClr val="bg1"/>
                </a:solidFill>
              </a:rPr>
              <a:t>Organic Matter</a:t>
            </a:r>
          </a:p>
        </p:txBody>
      </p:sp>
      <p:sp>
        <p:nvSpPr>
          <p:cNvPr id="19" name="TextBox 18">
            <a:extLst>
              <a:ext uri="{FF2B5EF4-FFF2-40B4-BE49-F238E27FC236}">
                <a16:creationId xmlns:a16="http://schemas.microsoft.com/office/drawing/2014/main" id="{68EDE082-CC1E-DBAB-3FA0-2124DE499610}"/>
              </a:ext>
            </a:extLst>
          </p:cNvPr>
          <p:cNvSpPr txBox="1"/>
          <p:nvPr/>
        </p:nvSpPr>
        <p:spPr>
          <a:xfrm>
            <a:off x="7080983" y="5107200"/>
            <a:ext cx="1509558" cy="461665"/>
          </a:xfrm>
          <a:prstGeom prst="rect">
            <a:avLst/>
          </a:prstGeom>
          <a:noFill/>
        </p:spPr>
        <p:txBody>
          <a:bodyPr wrap="square" rtlCol="0">
            <a:spAutoFit/>
          </a:bodyPr>
          <a:lstStyle/>
          <a:p>
            <a:r>
              <a:rPr lang="en-US" sz="1200" b="1">
                <a:solidFill>
                  <a:schemeClr val="bg1"/>
                </a:solidFill>
              </a:rPr>
              <a:t>10 – 20 cm Organic Matter</a:t>
            </a:r>
          </a:p>
        </p:txBody>
      </p:sp>
    </p:spTree>
    <p:extLst>
      <p:ext uri="{BB962C8B-B14F-4D97-AF65-F5344CB8AC3E}">
        <p14:creationId xmlns:p14="http://schemas.microsoft.com/office/powerpoint/2010/main" val="28980542"/>
      </p:ext>
    </p:extLst>
  </p:cSld>
  <p:clrMapOvr>
    <a:masterClrMapping/>
  </p:clrMapOvr>
</p:sld>
</file>

<file path=ppt/theme/theme1.xml><?xml version="1.0" encoding="utf-8"?>
<a:theme xmlns:a="http://schemas.openxmlformats.org/drawingml/2006/main" name="1_Title Page">
  <a:themeElements>
    <a:clrScheme name="NRCS Color Palette">
      <a:dk1>
        <a:srgbClr val="2A2C2C"/>
      </a:dk1>
      <a:lt1>
        <a:sysClr val="window" lastClr="FFFFFF"/>
      </a:lt1>
      <a:dk2>
        <a:srgbClr val="545859"/>
      </a:dk2>
      <a:lt2>
        <a:srgbClr val="E7E6E6"/>
      </a:lt2>
      <a:accent1>
        <a:srgbClr val="658D1B"/>
      </a:accent1>
      <a:accent2>
        <a:srgbClr val="0B4235"/>
      </a:accent2>
      <a:accent3>
        <a:srgbClr val="FFCA63"/>
      </a:accent3>
      <a:accent4>
        <a:srgbClr val="19567B"/>
      </a:accent4>
      <a:accent5>
        <a:srgbClr val="724324"/>
      </a:accent5>
      <a:accent6>
        <a:srgbClr val="545859"/>
      </a:accent6>
      <a:hlink>
        <a:srgbClr val="003DA5"/>
      </a:hlink>
      <a:folHlink>
        <a:srgbClr val="02376C"/>
      </a:folHlink>
    </a:clrScheme>
    <a:fontScheme name="NRCS Primary Font (Montserrat)">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odule 5 - Forest Soil Health PILOT Training" id="{A4F28957-4D4C-4DA1-826D-AD0D73795970}" vid="{41B57FED-765F-4A8A-8A93-2FB319E38BA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73fb875a-8af9-4255-b008-0995492d31cd" xsi:nil="true"/>
    <lcf76f155ced4ddcb4097134ff3c332f xmlns="12363614-19a6-4ba2-943c-7caa8a5735f9">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SharedWithUsers xmlns="849593af-9ef4-4dc7-a991-ea6257baf2f0">
      <UserInfo>
        <DisplayName/>
        <AccountId xsi:nil="true"/>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0DF2ABC03FB6E4E9B76E3A625F5898B" ma:contentTypeVersion="19" ma:contentTypeDescription="Create a new document." ma:contentTypeScope="" ma:versionID="e3d415994b0bf6366365def82154d1ba">
  <xsd:schema xmlns:xsd="http://www.w3.org/2001/XMLSchema" xmlns:xs="http://www.w3.org/2001/XMLSchema" xmlns:p="http://schemas.microsoft.com/office/2006/metadata/properties" xmlns:ns1="http://schemas.microsoft.com/sharepoint/v3" xmlns:ns2="12363614-19a6-4ba2-943c-7caa8a5735f9" xmlns:ns3="849593af-9ef4-4dc7-a991-ea6257baf2f0" xmlns:ns4="73fb875a-8af9-4255-b008-0995492d31cd" targetNamespace="http://schemas.microsoft.com/office/2006/metadata/properties" ma:root="true" ma:fieldsID="2a2c3adffaa7d5cde45e05417bd96747" ns1:_="" ns2:_="" ns3:_="" ns4:_="">
    <xsd:import namespace="http://schemas.microsoft.com/sharepoint/v3"/>
    <xsd:import namespace="12363614-19a6-4ba2-943c-7caa8a5735f9"/>
    <xsd:import namespace="849593af-9ef4-4dc7-a991-ea6257baf2f0"/>
    <xsd:import namespace="73fb875a-8af9-4255-b008-0995492d31c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ServiceLocation"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2363614-19a6-4ba2-943c-7caa8a5735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ff62593-b918-4deb-ac08-0d74ac0cc7e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49593af-9ef4-4dc7-a991-ea6257baf2f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fb875a-8af9-4255-b008-0995492d31cd"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643d039f-5583-46f0-8301-9a8ed676b916}" ma:internalName="TaxCatchAll" ma:showField="CatchAllData" ma:web="849593af-9ef4-4dc7-a991-ea6257baf2f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41DBA9E-642A-4BB1-86C5-CA90FE3DF62E}">
  <ds:schemaRefs>
    <ds:schemaRef ds:uri="http://schemas.microsoft.com/sharepoint/v3/contenttype/forms"/>
  </ds:schemaRefs>
</ds:datastoreItem>
</file>

<file path=customXml/itemProps2.xml><?xml version="1.0" encoding="utf-8"?>
<ds:datastoreItem xmlns:ds="http://schemas.openxmlformats.org/officeDocument/2006/customXml" ds:itemID="{DA5787A5-96AB-4A15-B7EB-76A978E87EE1}">
  <ds:schemaRefs>
    <ds:schemaRef ds:uri="http://purl.org/dc/elements/1.1/"/>
    <ds:schemaRef ds:uri="http://purl.org/dc/terms/"/>
    <ds:schemaRef ds:uri="http://schemas.microsoft.com/office/2006/metadata/properties"/>
    <ds:schemaRef ds:uri="http://schemas.microsoft.com/office/infopath/2007/PartnerControls"/>
    <ds:schemaRef ds:uri="190132a1-b740-41e9-a9d3-aef04dc8f2ab"/>
    <ds:schemaRef ds:uri="1fa27c74-dbb6-4e30-b933-9d82255035f8"/>
    <ds:schemaRef ds:uri="73fb875a-8af9-4255-b008-0995492d31cd"/>
    <ds:schemaRef ds:uri="http://purl.org/dc/dcmitype/"/>
    <ds:schemaRef ds:uri="http://schemas.microsoft.com/office/2006/documentManagement/types"/>
    <ds:schemaRef ds:uri="http://schemas.openxmlformats.org/package/2006/metadata/core-properties"/>
    <ds:schemaRef ds:uri="http://www.w3.org/XML/1998/namespace"/>
    <ds:schemaRef ds:uri="12363614-19a6-4ba2-943c-7caa8a5735f9"/>
    <ds:schemaRef ds:uri="http://schemas.microsoft.com/sharepoint/v3"/>
    <ds:schemaRef ds:uri="849593af-9ef4-4dc7-a991-ea6257baf2f0"/>
  </ds:schemaRefs>
</ds:datastoreItem>
</file>

<file path=customXml/itemProps3.xml><?xml version="1.0" encoding="utf-8"?>
<ds:datastoreItem xmlns:ds="http://schemas.openxmlformats.org/officeDocument/2006/customXml" ds:itemID="{AA9DEDED-222C-4BEB-9C8C-A8375205F23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12363614-19a6-4ba2-943c-7caa8a5735f9"/>
    <ds:schemaRef ds:uri="849593af-9ef4-4dc7-a991-ea6257baf2f0"/>
    <ds:schemaRef ds:uri="73fb875a-8af9-4255-b008-0995492d31c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Mod 5_FSH_ConsPracts &amp; SH_Feinstein</Template>
  <TotalTime>0</TotalTime>
  <Words>3777</Words>
  <Application>Microsoft Office PowerPoint</Application>
  <PresentationFormat>On-screen Show (4:3)</PresentationFormat>
  <Paragraphs>266</Paragraphs>
  <Slides>23</Slides>
  <Notes>22</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1_Title Page</vt:lpstr>
      <vt:lpstr>PowerPoint Presentation</vt:lpstr>
      <vt:lpstr>PowerPoint Presentation</vt:lpstr>
      <vt:lpstr>PowerPoint Presentation</vt:lpstr>
      <vt:lpstr>PowerPoint Presentation</vt:lpstr>
      <vt:lpstr>Principles to Purposes </vt:lpstr>
      <vt:lpstr>Principles to Purposes </vt:lpstr>
      <vt:lpstr>Principles to Purposes </vt:lpstr>
      <vt:lpstr>Developing Your Baseline</vt:lpstr>
      <vt:lpstr>Developing Your Baseline</vt:lpstr>
      <vt:lpstr>Developing Your Baseline</vt:lpstr>
      <vt:lpstr>Developing Your Baseline</vt:lpstr>
      <vt:lpstr>Developing Your Baseline</vt:lpstr>
      <vt:lpstr>Developing Your Baseline</vt:lpstr>
      <vt:lpstr>PowerPoint Presentation</vt:lpstr>
      <vt:lpstr>PowerPoint Presentation</vt:lpstr>
      <vt:lpstr>PowerPoint Presentation</vt:lpstr>
      <vt:lpstr>PowerPoint Presentation</vt:lpstr>
      <vt:lpstr>Purposes to Practices </vt:lpstr>
      <vt:lpstr>Select Overview of Soil Health Conservation Practices on Forest Landuses</vt:lpstr>
      <vt:lpstr>Select Overview of Soil Health Conservation Practices on Forest Landuses</vt:lpstr>
      <vt:lpstr>Select Overview of Soil Health Conservation Practices on Forest Landuses</vt:lpstr>
      <vt:lpstr>Ask Yourself</vt:lpstr>
      <vt:lpstr>Many Thanks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Feintstein, Jonas</dc:creator>
  <cp:lastModifiedBy>Sirovatka, Nick - FPAC-NRCS, OR</cp:lastModifiedBy>
  <cp:revision>2</cp:revision>
  <dcterms:created xsi:type="dcterms:W3CDTF">2024-09-13T20:22:44Z</dcterms:created>
  <dcterms:modified xsi:type="dcterms:W3CDTF">2026-01-12T20:30:43Z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0x01010020DF2ABC03FB6E4E9B76E3A625F5898B</vt:lpwstr>
  </property>
  <property fmtid="{D5CDD505-2E9C-101B-9397-08002B2CF9AE}" pid="4" name="Order">
    <vt:lpwstr>190600.000000000</vt:lpwstr>
  </property>
  <property fmtid="{D5CDD505-2E9C-101B-9397-08002B2CF9AE}" pid="5" name="xd_ProgID">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TriggerFlowInfo">
    <vt:lpwstr/>
  </property>
  <property fmtid="{D5CDD505-2E9C-101B-9397-08002B2CF9AE}" pid="12" name="xd_Signature">
    <vt:lpwstr/>
  </property>
</Properties>
</file>